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5" r:id="rId4"/>
    <p:sldId id="274" r:id="rId5"/>
    <p:sldId id="276" r:id="rId6"/>
    <p:sldId id="277" r:id="rId7"/>
    <p:sldId id="279" r:id="rId8"/>
    <p:sldId id="280" r:id="rId9"/>
    <p:sldId id="281" r:id="rId10"/>
    <p:sldId id="282" r:id="rId11"/>
    <p:sldId id="28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29D"/>
    <a:srgbClr val="DD2B3E"/>
    <a:srgbClr val="009541"/>
    <a:srgbClr val="FFEAA5"/>
    <a:srgbClr val="F89743"/>
    <a:srgbClr val="E84D15"/>
    <a:srgbClr val="64196B"/>
    <a:srgbClr val="67BCD9"/>
    <a:srgbClr val="FFEAA3"/>
    <a:srgbClr val="E35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  <p:guide pos="340"/>
        <p:guide orient="horz" pos="3974"/>
        <p:guide pos="5397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2400" dirty="0">
                <a:solidFill>
                  <a:srgbClr val="DD2B3E"/>
                </a:solidFill>
                <a:latin typeface="Twinkl" pitchFamily="50" charset="0"/>
              </a:rPr>
              <a:t>fewer</a:t>
            </a:r>
            <a:r>
              <a:rPr lang="en-GB" sz="3200" dirty="0">
                <a:latin typeface="Twinkl" pitchFamily="50" charset="0"/>
              </a:rPr>
              <a:t> 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fewer trains than action figures.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7" y="4973070"/>
            <a:ext cx="1333456" cy="175223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710" y="3731783"/>
              <a:ext cx="1437736" cy="8985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344" y="3308324"/>
              <a:ext cx="1437736" cy="8985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359" y="2335697"/>
              <a:ext cx="1437736" cy="8985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993" y="1912238"/>
              <a:ext cx="1437736" cy="89858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513" y="1805855"/>
              <a:ext cx="381336" cy="132396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7823" y="1805855"/>
              <a:ext cx="381336" cy="132396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431" y="1805855"/>
              <a:ext cx="381336" cy="13239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457" y="3316451"/>
              <a:ext cx="381336" cy="132396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767" y="3316451"/>
              <a:ext cx="381336" cy="132396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375" y="3316451"/>
              <a:ext cx="381336" cy="132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93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End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6" y="1682152"/>
            <a:ext cx="3153028" cy="4143255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4199644" y="1915064"/>
            <a:ext cx="4188706" cy="1777041"/>
          </a:xfrm>
          <a:prstGeom prst="wedgeRoundRectCallout">
            <a:avLst>
              <a:gd name="adj1" fmla="val -60442"/>
              <a:gd name="adj2" fmla="val -15355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3200" b="1" dirty="0">
                <a:solidFill>
                  <a:srgbClr val="BA529D"/>
                </a:solidFill>
                <a:latin typeface="Twinkl" pitchFamily="50" charset="0"/>
              </a:rPr>
              <a:t>Well done – super comparing!</a:t>
            </a:r>
            <a:endParaRPr lang="en-GB" sz="3200" b="1" dirty="0">
              <a:solidFill>
                <a:srgbClr val="BA529D"/>
              </a:solidFill>
            </a:endParaRPr>
          </a:p>
        </p:txBody>
      </p:sp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014174" y="4718649"/>
            <a:ext cx="1374176" cy="1374176"/>
          </a:xfrm>
          <a:prstGeom prst="ellipse">
            <a:avLst/>
          </a:prstGeom>
          <a:solidFill>
            <a:srgbClr val="B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Play again</a:t>
            </a:r>
          </a:p>
        </p:txBody>
      </p:sp>
    </p:spTree>
    <p:extLst>
      <p:ext uri="{BB962C8B-B14F-4D97-AF65-F5344CB8AC3E}">
        <p14:creationId xmlns:p14="http://schemas.microsoft.com/office/powerpoint/2010/main" val="139278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Instructions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682152"/>
            <a:ext cx="3153028" cy="4143255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4199644" y="1552755"/>
            <a:ext cx="4188706" cy="3743864"/>
          </a:xfrm>
          <a:prstGeom prst="wedgeRoundRectCallout">
            <a:avLst>
              <a:gd name="adj1" fmla="val -68268"/>
              <a:gd name="adj2" fmla="val -1632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love living in the toy shop – there are so many different toys!</a:t>
            </a:r>
          </a:p>
          <a:p>
            <a:pPr marL="11430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help me compare the sets of toys? </a:t>
            </a:r>
          </a:p>
          <a:p>
            <a:pPr marL="11430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Which sets have </a:t>
            </a:r>
            <a:r>
              <a:rPr lang="en-GB" sz="2400" b="1" dirty="0">
                <a:solidFill>
                  <a:srgbClr val="DD2B3E"/>
                </a:solidFill>
                <a:latin typeface="Twinkl" pitchFamily="50" charset="0"/>
              </a:rPr>
              <a:t>more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? </a:t>
            </a:r>
          </a:p>
          <a:p>
            <a:pPr marL="11430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Which sets have </a:t>
            </a:r>
            <a:r>
              <a:rPr lang="en-GB" b="1" dirty="0">
                <a:solidFill>
                  <a:srgbClr val="009541"/>
                </a:solidFill>
                <a:latin typeface="Twinkl" pitchFamily="50" charset="0"/>
              </a:rPr>
              <a:t>fewer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?</a:t>
            </a:r>
          </a:p>
          <a:p>
            <a:pPr marL="11430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on the sets of pictures to check your answers. </a:t>
            </a:r>
          </a:p>
          <a:p>
            <a:pPr marL="11430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Remember to listen to the question carefully.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221208" y="4925683"/>
            <a:ext cx="1167142" cy="1167142"/>
          </a:xfrm>
          <a:prstGeom prst="ellipse">
            <a:avLst/>
          </a:prstGeom>
          <a:solidFill>
            <a:srgbClr val="BA52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4800" dirty="0">
                <a:solidFill>
                  <a:srgbClr val="00B050"/>
                </a:solidFill>
                <a:latin typeface="Twinkl" pitchFamily="50" charset="0"/>
              </a:rPr>
              <a:t>more</a:t>
            </a:r>
            <a:r>
              <a:rPr lang="en-GB" sz="3600" dirty="0">
                <a:latin typeface="Twinkl" pitchFamily="50" charset="0"/>
              </a:rPr>
              <a:t> </a:t>
            </a:r>
            <a:r>
              <a:rPr lang="en-GB" sz="3200" dirty="0">
                <a:latin typeface="Twinkl" pitchFamily="50" charset="0"/>
              </a:rPr>
              <a:t>toys?</a:t>
            </a:r>
            <a:endParaRPr lang="en-GB" sz="3600" dirty="0">
              <a:latin typeface="+mn-lt"/>
            </a:endParaRPr>
          </a:p>
        </p:txBody>
      </p:sp>
      <p:grpSp>
        <p:nvGrpSpPr>
          <p:cNvPr id="7" name="dolls"/>
          <p:cNvGrpSpPr/>
          <p:nvPr/>
        </p:nvGrpSpPr>
        <p:grpSpPr>
          <a:xfrm>
            <a:off x="755650" y="1483745"/>
            <a:ext cx="3626569" cy="3489325"/>
            <a:chOff x="755650" y="1621766"/>
            <a:chExt cx="3626569" cy="3489325"/>
          </a:xfrm>
          <a:solidFill>
            <a:srgbClr val="FFEAA5"/>
          </a:solidFill>
        </p:grpSpPr>
        <p:sp>
          <p:nvSpPr>
            <p:cNvPr id="4" name="Rectangle 3"/>
            <p:cNvSpPr/>
            <p:nvPr/>
          </p:nvSpPr>
          <p:spPr>
            <a:xfrm>
              <a:off x="755650" y="1621766"/>
              <a:ext cx="3626569" cy="3489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441" y="1866862"/>
              <a:ext cx="1588883" cy="1735228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324" y="3172208"/>
              <a:ext cx="1588883" cy="1735228"/>
            </a:xfrm>
            <a:prstGeom prst="rect">
              <a:avLst/>
            </a:prstGeom>
            <a:grpFill/>
          </p:spPr>
        </p:pic>
      </p:grpSp>
      <p:grpSp>
        <p:nvGrpSpPr>
          <p:cNvPr id="10" name="bricks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  <a:solidFill>
            <a:srgbClr val="FFEAA5"/>
          </a:solidFill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826" y="1770785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971" y="1770785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116" y="1770785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826" y="2641736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971" y="2641736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116" y="2641736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826" y="3512687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971" y="3512687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116" y="3512687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826" y="4383638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971" y="4383638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116" y="4383638"/>
              <a:ext cx="854012" cy="312866"/>
            </a:xfrm>
            <a:prstGeom prst="rect">
              <a:avLst/>
            </a:prstGeom>
            <a:grpFill/>
          </p:spPr>
        </p:pic>
      </p:grp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more building bricks than dolls.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7" y="4973070"/>
            <a:ext cx="1333456" cy="175223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5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6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  <p:bldP spid="3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4800" dirty="0">
                <a:solidFill>
                  <a:srgbClr val="00B050"/>
                </a:solidFill>
                <a:latin typeface="Twinkl" pitchFamily="50" charset="0"/>
              </a:rPr>
              <a:t>more</a:t>
            </a:r>
            <a:r>
              <a:rPr lang="en-GB" sz="3600" dirty="0">
                <a:latin typeface="Twinkl" pitchFamily="50" charset="0"/>
              </a:rPr>
              <a:t> </a:t>
            </a:r>
            <a:r>
              <a:rPr lang="en-GB" sz="3200" dirty="0">
                <a:latin typeface="Twinkl" pitchFamily="50" charset="0"/>
              </a:rPr>
              <a:t>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more cars than kites.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7" y="4973070"/>
            <a:ext cx="1333456" cy="175223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45" name="cars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16" y="1784367"/>
              <a:ext cx="965899" cy="83522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615" y="1773823"/>
              <a:ext cx="965899" cy="83522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14" y="1763279"/>
              <a:ext cx="965899" cy="83522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728" y="2818684"/>
              <a:ext cx="965899" cy="83522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627" y="2808140"/>
              <a:ext cx="965899" cy="83522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526" y="2797596"/>
              <a:ext cx="965899" cy="83522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716" y="3846035"/>
              <a:ext cx="965899" cy="83522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615" y="3835491"/>
              <a:ext cx="965899" cy="835223"/>
            </a:xfrm>
            <a:prstGeom prst="rect">
              <a:avLst/>
            </a:prstGeom>
          </p:spPr>
        </p:pic>
      </p:grpSp>
      <p:grpSp>
        <p:nvGrpSpPr>
          <p:cNvPr id="50" name="kites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534" y="1703258"/>
              <a:ext cx="973301" cy="157335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293" y="1703258"/>
              <a:ext cx="973301" cy="157335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534" y="3179526"/>
              <a:ext cx="973301" cy="157335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293" y="3179526"/>
              <a:ext cx="973301" cy="1573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4800" dirty="0">
                <a:solidFill>
                  <a:srgbClr val="00B050"/>
                </a:solidFill>
                <a:latin typeface="Twinkl" pitchFamily="50" charset="0"/>
              </a:rPr>
              <a:t>more</a:t>
            </a:r>
            <a:r>
              <a:rPr lang="en-GB" sz="3600" dirty="0">
                <a:latin typeface="Twinkl" pitchFamily="50" charset="0"/>
              </a:rPr>
              <a:t> </a:t>
            </a:r>
            <a:r>
              <a:rPr lang="en-GB" sz="3200" dirty="0">
                <a:latin typeface="Twinkl" pitchFamily="50" charset="0"/>
              </a:rPr>
              <a:t>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more dinosaurs than books.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7" y="4973070"/>
            <a:ext cx="1333456" cy="175223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3" name="dino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561" y="1875594"/>
              <a:ext cx="1161227" cy="83320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262" y="1875594"/>
              <a:ext cx="1161227" cy="83320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8963" y="1886138"/>
              <a:ext cx="1161227" cy="83320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561" y="2850452"/>
              <a:ext cx="1161227" cy="83320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262" y="2850452"/>
              <a:ext cx="1161227" cy="83320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8963" y="2860996"/>
              <a:ext cx="1161227" cy="83320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228" y="3705843"/>
              <a:ext cx="1161227" cy="83320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929" y="3705843"/>
              <a:ext cx="1161227" cy="83320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630" y="3716387"/>
              <a:ext cx="1161227" cy="833201"/>
            </a:xfrm>
            <a:prstGeom prst="rect">
              <a:avLst/>
            </a:prstGeom>
          </p:spPr>
        </p:pic>
      </p:grpSp>
      <p:grpSp>
        <p:nvGrpSpPr>
          <p:cNvPr id="6" name="books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366" y="1716590"/>
              <a:ext cx="1213951" cy="91789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435" y="1716589"/>
              <a:ext cx="1213951" cy="91789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366" y="3701841"/>
              <a:ext cx="1213951" cy="91789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435" y="3701840"/>
              <a:ext cx="1213951" cy="91789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892" y="2700589"/>
              <a:ext cx="1213951" cy="917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471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4800" dirty="0">
                <a:solidFill>
                  <a:srgbClr val="00B050"/>
                </a:solidFill>
                <a:latin typeface="Twinkl" pitchFamily="50" charset="0"/>
              </a:rPr>
              <a:t>more</a:t>
            </a:r>
            <a:r>
              <a:rPr lang="en-GB" sz="3600" dirty="0">
                <a:latin typeface="Twinkl" pitchFamily="50" charset="0"/>
              </a:rPr>
              <a:t> </a:t>
            </a:r>
            <a:r>
              <a:rPr lang="en-GB" sz="3200" dirty="0">
                <a:latin typeface="Twinkl" pitchFamily="50" charset="0"/>
              </a:rPr>
              <a:t>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more puppets than bikes.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7" y="4973070"/>
            <a:ext cx="1333456" cy="175223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10" name="puppet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3" y="1991436"/>
              <a:ext cx="1059273" cy="229087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586" y="2573485"/>
              <a:ext cx="1995705" cy="1708830"/>
            </a:xfrm>
            <a:prstGeom prst="rect">
              <a:avLst/>
            </a:prstGeom>
          </p:spPr>
        </p:pic>
      </p:grpSp>
      <p:grpSp>
        <p:nvGrpSpPr>
          <p:cNvPr id="12" name="bike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252" y="2153442"/>
              <a:ext cx="3349626" cy="1936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56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2400" dirty="0">
                <a:solidFill>
                  <a:srgbClr val="DD2B3E"/>
                </a:solidFill>
                <a:latin typeface="Twinkl" pitchFamily="50" charset="0"/>
              </a:rPr>
              <a:t>fewer</a:t>
            </a:r>
            <a:r>
              <a:rPr lang="en-GB" sz="3200" dirty="0">
                <a:latin typeface="Twinkl" pitchFamily="50" charset="0"/>
              </a:rPr>
              <a:t> 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fewer yo-yos than marbles.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7" y="4973070"/>
            <a:ext cx="1333456" cy="175223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3" name="yoyo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604" y="1831575"/>
              <a:ext cx="1132279" cy="15370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41" y="1688516"/>
              <a:ext cx="1132279" cy="15370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684" y="3225559"/>
              <a:ext cx="1132279" cy="1537043"/>
            </a:xfrm>
            <a:prstGeom prst="rect">
              <a:avLst/>
            </a:prstGeom>
          </p:spPr>
        </p:pic>
      </p:grpSp>
      <p:grpSp>
        <p:nvGrpSpPr>
          <p:cNvPr id="6" name="marbles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939" y="1942746"/>
              <a:ext cx="643495" cy="6542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121" y="1942746"/>
              <a:ext cx="643495" cy="65424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303" y="1942746"/>
              <a:ext cx="643495" cy="65424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939" y="2855881"/>
              <a:ext cx="643495" cy="65424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121" y="2855881"/>
              <a:ext cx="643495" cy="65424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303" y="2855881"/>
              <a:ext cx="643495" cy="65424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939" y="3769016"/>
              <a:ext cx="643495" cy="65424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121" y="3769016"/>
              <a:ext cx="643495" cy="65424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303" y="3769016"/>
              <a:ext cx="643495" cy="654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56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2400" dirty="0">
                <a:solidFill>
                  <a:srgbClr val="DD2B3E"/>
                </a:solidFill>
                <a:latin typeface="Twinkl" pitchFamily="50" charset="0"/>
              </a:rPr>
              <a:t>fewer</a:t>
            </a:r>
            <a:r>
              <a:rPr lang="en-GB" sz="3200" dirty="0">
                <a:latin typeface="Twinkl" pitchFamily="50" charset="0"/>
              </a:rPr>
              <a:t> 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fewer skipping ropes than robots.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7" y="4973070"/>
            <a:ext cx="1333456" cy="175223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6" name="robot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971" y="1737466"/>
              <a:ext cx="726917" cy="14230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694" y="1748010"/>
              <a:ext cx="726917" cy="14230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17" y="1737208"/>
              <a:ext cx="726917" cy="142306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0141" y="1748009"/>
              <a:ext cx="726917" cy="142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971" y="3289465"/>
              <a:ext cx="726917" cy="14230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694" y="3300009"/>
              <a:ext cx="726917" cy="14230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17" y="3289207"/>
              <a:ext cx="726917" cy="1423063"/>
            </a:xfrm>
            <a:prstGeom prst="rect">
              <a:avLst/>
            </a:prstGeom>
          </p:spPr>
        </p:pic>
      </p:grpSp>
      <p:grpSp>
        <p:nvGrpSpPr>
          <p:cNvPr id="5" name="skipping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942" y="1910792"/>
              <a:ext cx="2151164" cy="12642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524" y="3271217"/>
              <a:ext cx="2151164" cy="1264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96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2400" dirty="0">
                <a:solidFill>
                  <a:srgbClr val="DD2B3E"/>
                </a:solidFill>
                <a:latin typeface="Twinkl" pitchFamily="50" charset="0"/>
              </a:rPr>
              <a:t>fewer</a:t>
            </a:r>
            <a:r>
              <a:rPr lang="en-GB" sz="3200" dirty="0">
                <a:latin typeface="Twinkl" pitchFamily="50" charset="0"/>
              </a:rPr>
              <a:t> 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fewer boats than paintbrushes.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7" y="4973070"/>
            <a:ext cx="1333456" cy="175223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14" y="1780601"/>
              <a:ext cx="1184875" cy="10919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430" y="2723944"/>
              <a:ext cx="1184875" cy="10919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13" y="3666653"/>
              <a:ext cx="1184875" cy="109199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047" y="1742854"/>
              <a:ext cx="1184875" cy="10919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047" y="3666652"/>
              <a:ext cx="1184875" cy="109199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064" y="1780597"/>
              <a:ext cx="562623" cy="137990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991" y="1780597"/>
              <a:ext cx="562623" cy="137990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918" y="1780597"/>
              <a:ext cx="562623" cy="137990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846" y="1780597"/>
              <a:ext cx="562623" cy="137990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064" y="3347137"/>
              <a:ext cx="562623" cy="137990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991" y="3347137"/>
              <a:ext cx="562623" cy="137990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918" y="3347137"/>
              <a:ext cx="562623" cy="13799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846" y="3347137"/>
              <a:ext cx="562623" cy="1379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3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255</TotalTime>
  <Words>229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Arial</vt:lpstr>
      <vt:lpstr>Calibri</vt:lpstr>
      <vt:lpstr>Office Theme</vt:lpstr>
      <vt:lpstr>PowerPoint Presentation</vt:lpstr>
      <vt:lpstr>Instructions</vt:lpstr>
      <vt:lpstr>Which set contains more toys?</vt:lpstr>
      <vt:lpstr>Which set contains more toys?</vt:lpstr>
      <vt:lpstr>Which set contains more toys?</vt:lpstr>
      <vt:lpstr>Which set contains more toys?</vt:lpstr>
      <vt:lpstr>Which set contains fewer toys?</vt:lpstr>
      <vt:lpstr>Which set contains fewer toys?</vt:lpstr>
      <vt:lpstr>Which set contains fewer toys?</vt:lpstr>
      <vt:lpstr>Which set contains fewer toys?</vt:lpstr>
      <vt:lpstr>The 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Emily Potter</cp:lastModifiedBy>
  <cp:revision>35</cp:revision>
  <dcterms:created xsi:type="dcterms:W3CDTF">2019-02-18T12:49:32Z</dcterms:created>
  <dcterms:modified xsi:type="dcterms:W3CDTF">2021-01-05T22:31:05Z</dcterms:modified>
</cp:coreProperties>
</file>