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35"/>
  </p:notesMasterIdLst>
  <p:handoutMasterIdLst>
    <p:handoutMasterId r:id="rId36"/>
  </p:handoutMasterIdLst>
  <p:sldIdLst>
    <p:sldId id="305" r:id="rId2"/>
    <p:sldId id="258" r:id="rId3"/>
    <p:sldId id="263" r:id="rId4"/>
    <p:sldId id="264" r:id="rId5"/>
    <p:sldId id="294" r:id="rId6"/>
    <p:sldId id="289" r:id="rId7"/>
    <p:sldId id="295" r:id="rId8"/>
    <p:sldId id="323" r:id="rId9"/>
    <p:sldId id="290" r:id="rId10"/>
    <p:sldId id="296" r:id="rId11"/>
    <p:sldId id="307" r:id="rId12"/>
    <p:sldId id="308" r:id="rId13"/>
    <p:sldId id="309" r:id="rId14"/>
    <p:sldId id="310" r:id="rId15"/>
    <p:sldId id="311" r:id="rId16"/>
    <p:sldId id="326" r:id="rId17"/>
    <p:sldId id="327" r:id="rId18"/>
    <p:sldId id="313" r:id="rId19"/>
    <p:sldId id="314" r:id="rId20"/>
    <p:sldId id="316" r:id="rId21"/>
    <p:sldId id="317" r:id="rId22"/>
    <p:sldId id="318" r:id="rId23"/>
    <p:sldId id="319" r:id="rId24"/>
    <p:sldId id="320" r:id="rId25"/>
    <p:sldId id="306" r:id="rId26"/>
    <p:sldId id="291" r:id="rId27"/>
    <p:sldId id="297" r:id="rId28"/>
    <p:sldId id="292" r:id="rId29"/>
    <p:sldId id="298" r:id="rId30"/>
    <p:sldId id="293" r:id="rId31"/>
    <p:sldId id="322" r:id="rId32"/>
    <p:sldId id="325" r:id="rId33"/>
    <p:sldId id="267" r:id="rId34"/>
  </p:sldIdLst>
  <p:sldSz cx="9144000" cy="6858000" type="screen4x3"/>
  <p:notesSz cx="6858000" cy="9144000"/>
  <p:embeddedFontLst>
    <p:embeddedFont>
      <p:font typeface="BPreplay" panose="02000503000000020004" charset="0"/>
      <p:regular r:id="rId37"/>
      <p:bold r:id="rId38"/>
      <p:italic r:id="rId39"/>
      <p:boldItalic r:id="rId40"/>
    </p:embeddedFont>
    <p:embeddedFont>
      <p:font typeface="Calibri" panose="020F0502020204030204" pitchFamily="34" charset="0"/>
      <p:regular r:id="rId41"/>
      <p:bold r:id="rId42"/>
      <p:italic r:id="rId43"/>
      <p:boldItalic r:id="rId44"/>
    </p:embeddedFont>
    <p:embeddedFont>
      <p:font typeface="Sassoon Infant Rg" panose="02000503030000020003" charset="0"/>
      <p:regular r:id="rId45"/>
      <p:bold r:id="rId46"/>
    </p:embeddedFont>
    <p:embeddedFont>
      <p:font typeface="Tuffy-TTF" panose="020B0603060100000000" charset="0"/>
      <p:regular r:id="rId47"/>
      <p:bold r:id="rId48"/>
      <p:italic r:id="rId49"/>
      <p:boldItalic r:id="rId50"/>
    </p:embeddedFont>
    <p:embeddedFont>
      <p:font typeface="Twinkl" panose="020B0604020202020204" charset="0"/>
      <p:regular r:id="rId51"/>
      <p:bold r:id="rId52"/>
    </p:embeddedFont>
    <p:embeddedFont>
      <p:font typeface="Twinkl SemiBold" charset="0"/>
      <p:bold r:id="rId53"/>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B6BC"/>
    <a:srgbClr val="8D358B"/>
    <a:srgbClr val="F08115"/>
    <a:srgbClr val="87BD31"/>
    <a:srgbClr val="E5007F"/>
    <a:srgbClr val="00A7E6"/>
    <a:srgbClr val="FAB001"/>
    <a:srgbClr val="FFDF03"/>
    <a:srgbClr val="6ABB83"/>
    <a:srgbClr val="FFFBF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howGuides="1">
      <p:cViewPr varScale="1">
        <p:scale>
          <a:sx n="86" d="100"/>
          <a:sy n="86" d="100"/>
        </p:scale>
        <p:origin x="1382" y="72"/>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3.fntdata"/><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6.fntdata"/><Relationship Id="rId47" Type="http://schemas.openxmlformats.org/officeDocument/2006/relationships/font" Target="fonts/font11.fntdata"/><Relationship Id="rId50" Type="http://schemas.openxmlformats.org/officeDocument/2006/relationships/font" Target="fonts/font14.fntdata"/><Relationship Id="rId55"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font" Target="fonts/font1.fntdata"/><Relationship Id="rId40" Type="http://schemas.openxmlformats.org/officeDocument/2006/relationships/font" Target="fonts/font4.fntdata"/><Relationship Id="rId45" Type="http://schemas.openxmlformats.org/officeDocument/2006/relationships/font" Target="fonts/font9.fntdata"/><Relationship Id="rId53" Type="http://schemas.openxmlformats.org/officeDocument/2006/relationships/font" Target="fonts/font17.fntdata"/><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43" Type="http://schemas.openxmlformats.org/officeDocument/2006/relationships/font" Target="fonts/font7.fntdata"/><Relationship Id="rId48" Type="http://schemas.openxmlformats.org/officeDocument/2006/relationships/font" Target="fonts/font12.fntdata"/><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font" Target="fonts/font15.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font" Target="fonts/font2.fntdata"/><Relationship Id="rId46" Type="http://schemas.openxmlformats.org/officeDocument/2006/relationships/font" Target="fonts/font10.fntdata"/><Relationship Id="rId20" Type="http://schemas.openxmlformats.org/officeDocument/2006/relationships/slide" Target="slides/slide19.xml"/><Relationship Id="rId41" Type="http://schemas.openxmlformats.org/officeDocument/2006/relationships/font" Target="fonts/font5.fntdata"/><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handoutMaster" Target="handoutMasters/handoutMaster1.xml"/><Relationship Id="rId49" Type="http://schemas.openxmlformats.org/officeDocument/2006/relationships/font" Target="fonts/font13.fntdata"/><Relationship Id="rId57"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font" Target="fonts/font8.fntdata"/><Relationship Id="rId52" Type="http://schemas.openxmlformats.org/officeDocument/2006/relationships/font" Target="fonts/font16.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latin typeface="Tuffy-TTF" panose="020B0603060100000000" pitchFamily="34" charset="0"/>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latin typeface="Tuffy-TTF" panose="020B0603060100000000" pitchFamily="34" charset="0"/>
              </a:rPr>
              <a:t>16/07/2021</a:t>
            </a:fld>
            <a:endParaRPr lang="en-GB" dirty="0">
              <a:latin typeface="Tuffy-TTF" panose="020B0603060100000000" pitchFamily="34" charset="0"/>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latin typeface="Tuffy-TTF" panose="020B0603060100000000" pitchFamily="34" charset="0"/>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latin typeface="Tuffy-TTF" panose="020B0603060100000000" pitchFamily="34" charset="0"/>
              </a:rPr>
              <a:t>‹#›</a:t>
            </a:fld>
            <a:endParaRPr lang="en-GB" dirty="0">
              <a:latin typeface="Tuffy-TTF" panose="020B0603060100000000" pitchFamily="34" charset="0"/>
            </a:endParaRPr>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Tuffy-TTF" panose="020B0603060100000000" pitchFamily="34" charset="0"/>
              </a:defRPr>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Tuffy-TTF" panose="020B0603060100000000" pitchFamily="34" charset="0"/>
              </a:defRPr>
            </a:lvl1pPr>
          </a:lstStyle>
          <a:p>
            <a:fld id="{3D02C5D1-7818-41B5-ABAD-5E4B38A5388F}" type="datetimeFigureOut">
              <a:rPr lang="en-GB" smtClean="0"/>
              <a:pPr/>
              <a:t>16/07/2021</a:t>
            </a:fld>
            <a:endParaRPr lang="en-GB"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Tuffy-TTF" panose="020B0603060100000000" pitchFamily="34" charset="0"/>
              </a:defRPr>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Tuffy-TTF" panose="020B0603060100000000" pitchFamily="34" charset="0"/>
              </a:defRPr>
            </a:lvl1pPr>
          </a:lstStyle>
          <a:p>
            <a:fld id="{FA521341-850D-40E1-BB3D-87946DC9B06D}" type="slidenum">
              <a:rPr lang="en-GB" smtClean="0"/>
              <a:pPr/>
              <a:t>‹#›</a:t>
            </a:fld>
            <a:endParaRPr lang="en-GB" dirty="0"/>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Tuffy-TTF" panose="020B0603060100000000" pitchFamily="34" charset="0"/>
        <a:ea typeface="+mn-ea"/>
        <a:cs typeface="+mn-cs"/>
      </a:defRPr>
    </a:lvl1pPr>
    <a:lvl2pPr marL="457200" algn="l" defTabSz="914400" rtl="0" eaLnBrk="1" latinLnBrk="0" hangingPunct="1">
      <a:defRPr sz="1200" kern="1200">
        <a:solidFill>
          <a:schemeClr val="tx1"/>
        </a:solidFill>
        <a:latin typeface="Tuffy-TTF" panose="020B0603060100000000" pitchFamily="34" charset="0"/>
        <a:ea typeface="+mn-ea"/>
        <a:cs typeface="+mn-cs"/>
      </a:defRPr>
    </a:lvl2pPr>
    <a:lvl3pPr marL="914400" algn="l" defTabSz="914400" rtl="0" eaLnBrk="1" latinLnBrk="0" hangingPunct="1">
      <a:defRPr sz="1200" kern="1200">
        <a:solidFill>
          <a:schemeClr val="tx1"/>
        </a:solidFill>
        <a:latin typeface="Tuffy-TTF" panose="020B0603060100000000" pitchFamily="34" charset="0"/>
        <a:ea typeface="+mn-ea"/>
        <a:cs typeface="+mn-cs"/>
      </a:defRPr>
    </a:lvl3pPr>
    <a:lvl4pPr marL="1371600" algn="l" defTabSz="914400" rtl="0" eaLnBrk="1" latinLnBrk="0" hangingPunct="1">
      <a:defRPr sz="1200" kern="1200">
        <a:solidFill>
          <a:schemeClr val="tx1"/>
        </a:solidFill>
        <a:latin typeface="Tuffy-TTF" panose="020B0603060100000000" pitchFamily="34" charset="0"/>
        <a:ea typeface="+mn-ea"/>
        <a:cs typeface="+mn-cs"/>
      </a:defRPr>
    </a:lvl4pPr>
    <a:lvl5pPr marL="1828800" algn="l" defTabSz="914400" rtl="0" eaLnBrk="1" latinLnBrk="0" hangingPunct="1">
      <a:defRPr sz="1200" kern="1200">
        <a:solidFill>
          <a:schemeClr val="tx1"/>
        </a:solidFill>
        <a:latin typeface="Tuffy-TTF" panose="020B0603060100000000"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Unit Title Slide">
    <p:bg>
      <p:bgPr>
        <a:solidFill>
          <a:schemeClr val="accent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5715100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7" name="Rounded Rectangle 6"/>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Rounded Rectangle 7"/>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9" name="Title 1"/>
          <p:cNvSpPr txBox="1">
            <a:spLocks/>
          </p:cNvSpPr>
          <p:nvPr userDrawn="1"/>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Success Criteria</a:t>
            </a:r>
          </a:p>
        </p:txBody>
      </p:sp>
      <p:sp>
        <p:nvSpPr>
          <p:cNvPr id="10" name="Title 1"/>
          <p:cNvSpPr txBox="1">
            <a:spLocks/>
          </p:cNvSpPr>
          <p:nvPr userDrawn="1"/>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Aim</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Click to edit Master text styles</a:t>
            </a:r>
          </a:p>
          <a:p>
            <a:pPr lvl="1"/>
            <a:r>
              <a:rPr lang="en-US"/>
              <a:t>Second level</a:t>
            </a:r>
          </a:p>
          <a:p>
            <a:pPr lvl="2"/>
            <a:r>
              <a:rPr lang="en-US"/>
              <a:t>Third level</a:t>
            </a:r>
          </a:p>
        </p:txBody>
      </p:sp>
      <p:sp>
        <p:nvSpPr>
          <p:cNvPr id="12" name="Content Placeholder 15"/>
          <p:cNvSpPr txBox="1">
            <a:spLocks/>
          </p:cNvSpPr>
          <p:nvPr userDrawn="1"/>
        </p:nvSpPr>
        <p:spPr>
          <a:xfrm>
            <a:off x="628650" y="3466803"/>
            <a:ext cx="78867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dirty="0">
                <a:latin typeface="Twinkl" pitchFamily="50" charset="0"/>
              </a:rPr>
              <a:t>Sub statement</a:t>
            </a:r>
          </a:p>
        </p:txBody>
      </p:sp>
    </p:spTree>
    <p:extLst>
      <p:ext uri="{BB962C8B-B14F-4D97-AF65-F5344CB8AC3E}">
        <p14:creationId xmlns:p14="http://schemas.microsoft.com/office/powerpoint/2010/main" val="22575232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7193596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blackWhite">
      <p:bgPr>
        <a:blipFill dpi="0" rotWithShape="1">
          <a:blip r:embed="rId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71" r:id="rId1"/>
    <p:sldLayoutId id="2147483661" r:id="rId2"/>
    <p:sldLayoutId id="2147483667" r:id="rId3"/>
    <p:sldLayoutId id="2147483662" r:id="rId4"/>
    <p:sldLayoutId id="2147483663" r:id="rId5"/>
    <p:sldLayoutId id="2147483666" r:id="rId6"/>
    <p:sldLayoutId id="2147483669" r:id="rId7"/>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uffy-TTF" panose="020B0603060100000000" pitchFamily="34"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uffy-TTF" panose="020B0603060100000000" pitchFamily="34"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uffy-TTF" panose="020B0603060100000000" pitchFamily="34"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uffy-TTF" panose="020B0603060100000000" pitchFamily="34"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uffy-TTF" panose="020B0603060100000000" pitchFamily="34"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5.tif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hyperlink" Target="https://www.pshe-association.org.uk/curriculum-and-resources/resources/programme-study-pshe-education-key-stages-1%E2%80%935" TargetMode="Externa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4.xml"/><Relationship Id="rId4" Type="http://schemas.openxmlformats.org/officeDocument/2006/relationships/image" Target="../media/image13.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4.xml"/><Relationship Id="rId5" Type="http://schemas.openxmlformats.org/officeDocument/2006/relationships/image" Target="../media/image20.png"/><Relationship Id="rId4" Type="http://schemas.openxmlformats.org/officeDocument/2006/relationships/image" Target="../media/image19.png"/></Relationships>
</file>

<file path=ppt/slides/_rels/slide1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4.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s>
</file>

<file path=ppt/slides/_rels/slide1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4.xml"/><Relationship Id="rId4" Type="http://schemas.openxmlformats.org/officeDocument/2006/relationships/image" Target="../media/image28.png"/></Relationships>
</file>

<file path=ppt/slides/_rels/slide1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4.xml"/><Relationship Id="rId4" Type="http://schemas.openxmlformats.org/officeDocument/2006/relationships/image" Target="../media/image35.png"/></Relationships>
</file>

<file path=ppt/slides/_rels/slide18.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png"/><Relationship Id="rId1" Type="http://schemas.openxmlformats.org/officeDocument/2006/relationships/slideLayout" Target="../slideLayouts/slideLayout4.xml"/><Relationship Id="rId4" Type="http://schemas.openxmlformats.org/officeDocument/2006/relationships/image" Target="../media/image44.png"/></Relationships>
</file>

<file path=ppt/slides/_rels/slide24.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pn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3" Type="http://schemas.openxmlformats.org/officeDocument/2006/relationships/slide" Target="slide28.xml"/><Relationship Id="rId2" Type="http://schemas.openxmlformats.org/officeDocument/2006/relationships/slide" Target="slide26.xml"/><Relationship Id="rId1" Type="http://schemas.openxmlformats.org/officeDocument/2006/relationships/slideLayout" Target="../slideLayouts/slideLayout4.xml"/><Relationship Id="rId5" Type="http://schemas.openxmlformats.org/officeDocument/2006/relationships/image" Target="../media/image50.png"/><Relationship Id="rId4" Type="http://schemas.openxmlformats.org/officeDocument/2006/relationships/image" Target="../media/image49.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51.png"/><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52.png"/><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6251423"/>
            <a:ext cx="9144000" cy="612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cxnSp>
        <p:nvCxnSpPr>
          <p:cNvPr id="3" name="Straight Connector 2"/>
          <p:cNvCxnSpPr/>
          <p:nvPr/>
        </p:nvCxnSpPr>
        <p:spPr>
          <a:xfrm>
            <a:off x="0" y="6251423"/>
            <a:ext cx="9261231"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4" name="TextBox 3"/>
          <p:cNvSpPr txBox="1"/>
          <p:nvPr/>
        </p:nvSpPr>
        <p:spPr>
          <a:xfrm>
            <a:off x="2501463" y="6464797"/>
            <a:ext cx="4141075" cy="207749"/>
          </a:xfrm>
          <a:prstGeom prst="rect">
            <a:avLst/>
          </a:prstGeom>
          <a:noFill/>
        </p:spPr>
        <p:txBody>
          <a:bodyPr wrap="square" lIns="0" tIns="0" rIns="0" bIns="0" rtlCol="0" anchor="ctr" anchorCtr="1">
            <a:noAutofit/>
          </a:bodyPr>
          <a:lstStyle/>
          <a:p>
            <a:pPr algn="ctr">
              <a:lnSpc>
                <a:spcPct val="107000"/>
              </a:lnSpc>
              <a:spcAft>
                <a:spcPts val="0"/>
              </a:spcAft>
            </a:pPr>
            <a:r>
              <a:rPr lang="en-GB" sz="800" b="1" dirty="0">
                <a:solidFill>
                  <a:srgbClr val="FFFFFF"/>
                </a:solidFill>
                <a:latin typeface="Tuffy-TTF" panose="020B0603060100000000" pitchFamily="34" charset="0"/>
                <a:ea typeface="Calibri" panose="020F0502020204030204" pitchFamily="34" charset="0"/>
                <a:cs typeface="Arial" panose="020B0604020202020204" pitchFamily="34" charset="0"/>
              </a:rPr>
              <a:t>PSHE and Citizenship | Year 6 | Relationships | Growing Up | Changing Bodies | Lesson 1</a:t>
            </a:r>
            <a:endParaRPr lang="en-GB" sz="800" dirty="0">
              <a:solidFill>
                <a:srgbClr val="FFFFFF"/>
              </a:solidFill>
              <a:latin typeface="Tuffy-TTF" panose="020B0603060100000000" pitchFamily="34" charset="0"/>
              <a:ea typeface="Calibri" panose="020F0502020204030204" pitchFamily="34" charset="0"/>
              <a:cs typeface="Arial" panose="020B0604020202020204" pitchFamily="34" charset="0"/>
            </a:endParaRPr>
          </a:p>
        </p:txBody>
      </p:sp>
      <p:pic>
        <p:nvPicPr>
          <p:cNvPr id="5" name="Picture 4"/>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764823" y="1051093"/>
            <a:ext cx="1614353" cy="934372"/>
          </a:xfrm>
          <a:prstGeom prst="rect">
            <a:avLst/>
          </a:prstGeom>
        </p:spPr>
      </p:pic>
      <p:sp>
        <p:nvSpPr>
          <p:cNvPr id="6" name="Text Placeholder 16"/>
          <p:cNvSpPr txBox="1">
            <a:spLocks/>
          </p:cNvSpPr>
          <p:nvPr/>
        </p:nvSpPr>
        <p:spPr>
          <a:xfrm>
            <a:off x="971600" y="3199950"/>
            <a:ext cx="7200800" cy="543989"/>
          </a:xfrm>
          <a:prstGeom prst="roundRect">
            <a:avLst>
              <a:gd name="adj" fmla="val 2585"/>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GB" dirty="0">
                <a:solidFill>
                  <a:schemeClr val="bg1"/>
                </a:solidFill>
                <a:latin typeface="Tuffy-TTF" panose="020B0603060100000000" pitchFamily="34" charset="0"/>
                <a:cs typeface="Arial" panose="020B0604020202020204" pitchFamily="34" charset="0"/>
              </a:rPr>
              <a:t>Relationships | Growing Up</a:t>
            </a:r>
          </a:p>
        </p:txBody>
      </p:sp>
      <p:sp>
        <p:nvSpPr>
          <p:cNvPr id="7" name="Title 17"/>
          <p:cNvSpPr txBox="1">
            <a:spLocks/>
          </p:cNvSpPr>
          <p:nvPr/>
        </p:nvSpPr>
        <p:spPr>
          <a:xfrm>
            <a:off x="755650" y="2359034"/>
            <a:ext cx="7632700" cy="655294"/>
          </a:xfrm>
          <a:prstGeom prst="roundRect">
            <a:avLst>
              <a:gd name="adj" fmla="val 9641"/>
            </a:avLst>
          </a:prstGeom>
        </p:spPr>
        <p:txBody>
          <a:bodyPr/>
          <a:lst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a:lstStyle>
          <a:p>
            <a:pPr algn="ctr"/>
            <a:r>
              <a:rPr lang="en-GB" sz="5400" dirty="0">
                <a:solidFill>
                  <a:schemeClr val="bg1"/>
                </a:solidFill>
                <a:latin typeface="Tuffy-TTF" panose="020B0603060100000000" pitchFamily="34" charset="0"/>
                <a:cs typeface="Arial" panose="020B0604020202020204" pitchFamily="34" charset="0"/>
              </a:rPr>
              <a:t>PSHE and Citizenship</a:t>
            </a:r>
          </a:p>
        </p:txBody>
      </p:sp>
    </p:spTree>
    <p:extLst>
      <p:ext uri="{BB962C8B-B14F-4D97-AF65-F5344CB8AC3E}">
        <p14:creationId xmlns:p14="http://schemas.microsoft.com/office/powerpoint/2010/main" val="14076062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1" name="Title 1"/>
          <p:cNvSpPr txBox="1">
            <a:spLocks/>
          </p:cNvSpPr>
          <p:nvPr/>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b="0" dirty="0">
                <a:latin typeface="Twinkl SemiBold" pitchFamily="2" charset="0"/>
              </a:rPr>
              <a:t>Success Criteria</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b="0" dirty="0">
                <a:latin typeface="Twinkl SemiBold" pitchFamily="2" charset="0"/>
              </a:rPr>
              <a:t>Aim</a:t>
            </a:r>
          </a:p>
        </p:txBody>
      </p:sp>
      <p:sp>
        <p:nvSpPr>
          <p:cNvPr id="16" name="Content Placeholder 15"/>
          <p:cNvSpPr>
            <a:spLocks noGrp="1"/>
          </p:cNvSpPr>
          <p:nvPr>
            <p:ph idx="1"/>
          </p:nvPr>
        </p:nvSpPr>
        <p:spPr/>
        <p:txBody>
          <a:bodyPr>
            <a:normAutofit/>
          </a:bodyPr>
          <a:lstStyle/>
          <a:p>
            <a:pPr>
              <a:lnSpc>
                <a:spcPts val="2500"/>
              </a:lnSpc>
            </a:pPr>
            <a:r>
              <a:rPr lang="en-GB" dirty="0"/>
              <a:t>I can describe the changes people’s bodies go through during puberty and how we can look after our changing bodies.</a:t>
            </a:r>
          </a:p>
        </p:txBody>
      </p:sp>
      <p:sp>
        <p:nvSpPr>
          <p:cNvPr id="20" name="Content Placeholder 15"/>
          <p:cNvSpPr txBox="1">
            <a:spLocks/>
          </p:cNvSpPr>
          <p:nvPr/>
        </p:nvSpPr>
        <p:spPr>
          <a:xfrm>
            <a:off x="628650" y="3466802"/>
            <a:ext cx="7886700" cy="2338461"/>
          </a:xfrm>
          <a:prstGeom prst="rect">
            <a:avLst/>
          </a:prstGeom>
          <a:noFill/>
          <a:ln w="25400">
            <a:noFill/>
          </a:ln>
        </p:spPr>
        <p:txBody>
          <a:bodyPr vert="horz" lIns="180000" tIns="252000" rIns="252000" bIns="180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ts val="2500"/>
              </a:lnSpc>
            </a:pPr>
            <a:r>
              <a:rPr lang="en-GB" dirty="0">
                <a:latin typeface="Twinkl" pitchFamily="50" charset="0"/>
              </a:rPr>
              <a:t>I can use scientific vocabulary when talking about the human body.</a:t>
            </a:r>
          </a:p>
          <a:p>
            <a:pPr>
              <a:lnSpc>
                <a:spcPts val="2500"/>
              </a:lnSpc>
            </a:pPr>
            <a:r>
              <a:rPr lang="en-GB" dirty="0">
                <a:latin typeface="Twinkl" pitchFamily="50" charset="0"/>
              </a:rPr>
              <a:t>I can discuss changes my body will go through and I know what </a:t>
            </a:r>
            <a:br>
              <a:rPr lang="en-GB" dirty="0">
                <a:latin typeface="Twinkl" pitchFamily="50" charset="0"/>
              </a:rPr>
            </a:br>
            <a:r>
              <a:rPr lang="en-GB" dirty="0">
                <a:latin typeface="Twinkl" pitchFamily="50" charset="0"/>
              </a:rPr>
              <a:t>to expect.</a:t>
            </a:r>
          </a:p>
          <a:p>
            <a:pPr>
              <a:lnSpc>
                <a:spcPts val="2500"/>
              </a:lnSpc>
            </a:pPr>
            <a:r>
              <a:rPr lang="en-GB" dirty="0">
                <a:latin typeface="Twinkl" pitchFamily="50" charset="0"/>
              </a:rPr>
              <a:t>I can explain how to look after my changing body.</a:t>
            </a:r>
          </a:p>
          <a:p>
            <a:pPr>
              <a:lnSpc>
                <a:spcPts val="2500"/>
              </a:lnSpc>
            </a:pPr>
            <a:r>
              <a:rPr lang="en-GB" dirty="0">
                <a:latin typeface="Twinkl" pitchFamily="50" charset="0"/>
              </a:rPr>
              <a:t>I can explain how to protect my body and stay safe. </a:t>
            </a:r>
          </a:p>
        </p:txBody>
      </p:sp>
      <p:sp>
        <p:nvSpPr>
          <p:cNvPr id="8" name="TextBox 21"/>
          <p:cNvSpPr txBox="1">
            <a:spLocks noChangeArrowheads="1"/>
          </p:cNvSpPr>
          <p:nvPr/>
        </p:nvSpPr>
        <p:spPr bwMode="auto">
          <a:xfrm>
            <a:off x="2789545" y="6245477"/>
            <a:ext cx="3564910"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buNone/>
            </a:pPr>
            <a:r>
              <a:rPr lang="en-GB" sz="800" baseline="30000" dirty="0">
                <a:latin typeface="Tuffy-TTF" panose="020B0603060100000000" pitchFamily="34" charset="0"/>
                <a:cs typeface="Arial" panose="020B0604020202020204" pitchFamily="34" charset="0"/>
              </a:rPr>
              <a:t>This resource is fully in line with the Learning Outcomes and Core Themes outlined in the </a:t>
            </a:r>
            <a:r>
              <a:rPr lang="en-GB" sz="800" b="1" u="sng" baseline="30000" dirty="0">
                <a:latin typeface="Tuffy-TTF" panose="020B0603060100000000" pitchFamily="34" charset="0"/>
                <a:cs typeface="Arial" panose="020B0604020202020204" pitchFamily="34" charset="0"/>
                <a:hlinkClick r:id="rId2"/>
              </a:rPr>
              <a:t>PSHE Association</a:t>
            </a:r>
            <a:r>
              <a:rPr lang="en-GB" sz="800" baseline="30000" dirty="0">
                <a:latin typeface="Tuffy-TTF" panose="020B0603060100000000" pitchFamily="34" charset="0"/>
                <a:cs typeface="Arial" panose="020B0604020202020204" pitchFamily="34" charset="0"/>
              </a:rPr>
              <a:t>.</a:t>
            </a:r>
          </a:p>
        </p:txBody>
      </p:sp>
    </p:spTree>
    <p:extLst>
      <p:ext uri="{BB962C8B-B14F-4D97-AF65-F5344CB8AC3E}">
        <p14:creationId xmlns:p14="http://schemas.microsoft.com/office/powerpoint/2010/main" val="447285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36606"/>
            <a:ext cx="8220075" cy="5584682"/>
          </a:xfrm>
          <a:prstGeom prst="roundRect">
            <a:avLst>
              <a:gd name="adj" fmla="val 2203"/>
            </a:avLst>
          </a:prstGeom>
        </p:spPr>
        <p:txBody>
          <a:bodyPr/>
          <a:lstStyle/>
          <a:p>
            <a:r>
              <a:rPr lang="en-GB" sz="5400" dirty="0">
                <a:latin typeface="Twinkl" pitchFamily="2" charset="0"/>
              </a:rPr>
              <a:t>The Big Questions</a:t>
            </a:r>
          </a:p>
        </p:txBody>
      </p:sp>
    </p:spTree>
    <p:extLst>
      <p:ext uri="{BB962C8B-B14F-4D97-AF65-F5344CB8AC3E}">
        <p14:creationId xmlns:p14="http://schemas.microsoft.com/office/powerpoint/2010/main" val="12862372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Big Questions </a:t>
            </a:r>
          </a:p>
        </p:txBody>
      </p:sp>
      <p:pic>
        <p:nvPicPr>
          <p:cNvPr id="3" name="Picture 2"/>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740000" y="543600"/>
            <a:ext cx="864000" cy="864000"/>
          </a:xfrm>
          <a:prstGeom prst="rect">
            <a:avLst/>
          </a:prstGeom>
        </p:spPr>
      </p:pic>
      <p:sp>
        <p:nvSpPr>
          <p:cNvPr id="5" name="Oval 4"/>
          <p:cNvSpPr/>
          <p:nvPr/>
        </p:nvSpPr>
        <p:spPr>
          <a:xfrm>
            <a:off x="1902531" y="2127683"/>
            <a:ext cx="2602634" cy="2602634"/>
          </a:xfrm>
          <a:prstGeom prst="ellipse">
            <a:avLst/>
          </a:prstGeom>
          <a:solidFill>
            <a:srgbClr val="8D35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What are the changes that occur in boys’ and girls’ bodies during puberty?</a:t>
            </a:r>
          </a:p>
        </p:txBody>
      </p:sp>
      <p:sp>
        <p:nvSpPr>
          <p:cNvPr id="6" name="Oval 5"/>
          <p:cNvSpPr/>
          <p:nvPr/>
        </p:nvSpPr>
        <p:spPr>
          <a:xfrm>
            <a:off x="4649181" y="2127683"/>
            <a:ext cx="2592288" cy="2592288"/>
          </a:xfrm>
          <a:prstGeom prst="ellipse">
            <a:avLst/>
          </a:prstGeom>
          <a:solidFill>
            <a:srgbClr val="6ABB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How can we look after our changing bodies as we grow?</a:t>
            </a:r>
            <a:endParaRPr lang="en-GB" dirty="0">
              <a:solidFill>
                <a:srgbClr val="000000"/>
              </a:solidFill>
              <a:latin typeface="BPreplay" panose="02000503000000020004" pitchFamily="50" charset="0"/>
            </a:endParaRPr>
          </a:p>
        </p:txBody>
      </p:sp>
      <p:pic>
        <p:nvPicPr>
          <p:cNvPr id="11" name="Picture 10"/>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876256" y="1702337"/>
            <a:ext cx="1296144" cy="4718689"/>
          </a:xfrm>
          <a:prstGeom prst="rect">
            <a:avLst/>
          </a:prstGeom>
        </p:spPr>
      </p:pic>
      <p:pic>
        <p:nvPicPr>
          <p:cNvPr id="12" name="Picture 1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95375" y="1702337"/>
            <a:ext cx="1347521" cy="4655882"/>
          </a:xfrm>
          <a:prstGeom prst="rect">
            <a:avLst/>
          </a:prstGeom>
        </p:spPr>
      </p:pic>
    </p:spTree>
    <p:extLst>
      <p:ext uri="{BB962C8B-B14F-4D97-AF65-F5344CB8AC3E}">
        <p14:creationId xmlns:p14="http://schemas.microsoft.com/office/powerpoint/2010/main" val="24969698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par>
                                <p:cTn id="8" presetID="10" presetClass="entr" presetSubtype="0" fill="hold"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500"/>
                                        <p:tgtEl>
                                          <p:spTgt spid="5"/>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36606"/>
            <a:ext cx="8220075" cy="5584682"/>
          </a:xfrm>
          <a:prstGeom prst="roundRect">
            <a:avLst>
              <a:gd name="adj" fmla="val 2203"/>
            </a:avLst>
          </a:prstGeom>
        </p:spPr>
        <p:txBody>
          <a:bodyPr/>
          <a:lstStyle/>
          <a:p>
            <a:r>
              <a:rPr lang="en-GB" sz="5400" dirty="0">
                <a:latin typeface="Twinkl" pitchFamily="2" charset="0"/>
              </a:rPr>
              <a:t>Reconnecting</a:t>
            </a:r>
          </a:p>
        </p:txBody>
      </p:sp>
    </p:spTree>
    <p:extLst>
      <p:ext uri="{BB962C8B-B14F-4D97-AF65-F5344CB8AC3E}">
        <p14:creationId xmlns:p14="http://schemas.microsoft.com/office/powerpoint/2010/main" val="38843738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Puberty</a:t>
            </a:r>
          </a:p>
        </p:txBody>
      </p:sp>
      <p:sp>
        <p:nvSpPr>
          <p:cNvPr id="5" name="TextBox 4"/>
          <p:cNvSpPr txBox="1"/>
          <p:nvPr/>
        </p:nvSpPr>
        <p:spPr>
          <a:xfrm>
            <a:off x="755650" y="1537906"/>
            <a:ext cx="7632700" cy="646331"/>
          </a:xfrm>
          <a:prstGeom prst="rect">
            <a:avLst/>
          </a:prstGeom>
          <a:noFill/>
        </p:spPr>
        <p:txBody>
          <a:bodyPr wrap="square" rtlCol="0">
            <a:spAutoFit/>
          </a:bodyPr>
          <a:lstStyle/>
          <a:p>
            <a:r>
              <a:rPr lang="en-GB" dirty="0"/>
              <a:t>Today we will be learning about how peoples’ bodies change as they go through puberty.</a:t>
            </a:r>
          </a:p>
        </p:txBody>
      </p:sp>
      <p:sp>
        <p:nvSpPr>
          <p:cNvPr id="6" name="Rectangle 5"/>
          <p:cNvSpPr/>
          <p:nvPr/>
        </p:nvSpPr>
        <p:spPr>
          <a:xfrm>
            <a:off x="750885" y="2212139"/>
            <a:ext cx="7632700" cy="792088"/>
          </a:xfrm>
          <a:prstGeom prst="rect">
            <a:avLst/>
          </a:prstGeom>
          <a:solidFill>
            <a:srgbClr val="8D358B"/>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dirty="0">
                <a:solidFill>
                  <a:schemeClr val="bg1"/>
                </a:solidFill>
              </a:rPr>
              <a:t>Write down what you already know about puberty. Think back to previous learning about how our bodies change as we grow. </a:t>
            </a:r>
          </a:p>
        </p:txBody>
      </p:sp>
      <p:sp>
        <p:nvSpPr>
          <p:cNvPr id="9" name="Rectangle 8"/>
          <p:cNvSpPr/>
          <p:nvPr/>
        </p:nvSpPr>
        <p:spPr>
          <a:xfrm>
            <a:off x="755650" y="3109332"/>
            <a:ext cx="7632700" cy="923330"/>
          </a:xfrm>
          <a:prstGeom prst="rect">
            <a:avLst/>
          </a:prstGeom>
        </p:spPr>
        <p:txBody>
          <a:bodyPr wrap="square">
            <a:spAutoFit/>
          </a:bodyPr>
          <a:lstStyle/>
          <a:p>
            <a:r>
              <a:rPr lang="en-GB" dirty="0"/>
              <a:t>On the pieces of paper provided, write down any questions you have about puberty that you would like answered in this lesson, or at a </a:t>
            </a:r>
            <a:br>
              <a:rPr lang="en-GB" dirty="0"/>
            </a:br>
            <a:r>
              <a:rPr lang="en-GB" dirty="0"/>
              <a:t>later date.</a:t>
            </a:r>
          </a:p>
        </p:txBody>
      </p:sp>
      <p:pic>
        <p:nvPicPr>
          <p:cNvPr id="12" name="Picture 11"/>
          <p:cNvPicPr>
            <a:picLocks noChangeAspect="1"/>
          </p:cNvPicPr>
          <p:nvPr/>
        </p:nvPicPr>
        <p:blipFill rotWithShape="1">
          <a:blip r:embed="rId2" cstate="screen">
            <a:extLst>
              <a:ext uri="{28A0092B-C50C-407E-A947-70E740481C1C}">
                <a14:useLocalDpi xmlns:a14="http://schemas.microsoft.com/office/drawing/2010/main"/>
              </a:ext>
            </a:extLst>
          </a:blip>
          <a:srcRect l="-1786" t="-342" r="1786" b="27363"/>
          <a:stretch/>
        </p:blipFill>
        <p:spPr>
          <a:xfrm>
            <a:off x="4361011" y="3994209"/>
            <a:ext cx="4032250" cy="2315112"/>
          </a:xfrm>
          <a:prstGeom prst="rect">
            <a:avLst/>
          </a:prstGeom>
        </p:spPr>
      </p:pic>
      <p:sp>
        <p:nvSpPr>
          <p:cNvPr id="10" name="Oval 9"/>
          <p:cNvSpPr/>
          <p:nvPr/>
        </p:nvSpPr>
        <p:spPr>
          <a:xfrm>
            <a:off x="1691680" y="3838056"/>
            <a:ext cx="2458754" cy="2458754"/>
          </a:xfrm>
          <a:prstGeom prst="ellipse">
            <a:avLst/>
          </a:prstGeom>
          <a:solidFill>
            <a:srgbClr val="6ABB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List the changes you think people might go through during puberty.</a:t>
            </a:r>
          </a:p>
        </p:txBody>
      </p:sp>
      <p:pic>
        <p:nvPicPr>
          <p:cNvPr id="13" name="Individual Work"/>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740000" y="543600"/>
            <a:ext cx="864000" cy="864000"/>
          </a:xfrm>
          <a:prstGeom prst="rect">
            <a:avLst/>
          </a:prstGeom>
        </p:spPr>
      </p:pic>
    </p:spTree>
    <p:extLst>
      <p:ext uri="{BB962C8B-B14F-4D97-AF65-F5344CB8AC3E}">
        <p14:creationId xmlns:p14="http://schemas.microsoft.com/office/powerpoint/2010/main" val="37199349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par>
                          <p:cTn id="7" fill="hold">
                            <p:stCondLst>
                              <p:cond delay="0"/>
                            </p:stCondLst>
                            <p:childTnLst>
                              <p:par>
                                <p:cTn id="8" presetID="10" presetClass="entr" presetSubtype="0" fill="hold" nodeType="after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fade">
                                      <p:cBhvr>
                                        <p:cTn id="10" dur="500"/>
                                        <p:tgtEl>
                                          <p:spTgt spid="12"/>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fade">
                                      <p:cBhvr>
                                        <p:cTn id="24"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9" grpId="0"/>
      <p:bldP spid="10"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Talking Partners"/>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740000" y="543600"/>
            <a:ext cx="864000" cy="864000"/>
          </a:xfrm>
          <a:prstGeom prst="rect">
            <a:avLst/>
          </a:prstGeom>
        </p:spPr>
      </p:pic>
      <p:sp>
        <p:nvSpPr>
          <p:cNvPr id="2" name="Title 1"/>
          <p:cNvSpPr>
            <a:spLocks noGrp="1"/>
          </p:cNvSpPr>
          <p:nvPr>
            <p:ph type="title"/>
          </p:nvPr>
        </p:nvSpPr>
        <p:spPr/>
        <p:txBody>
          <a:bodyPr/>
          <a:lstStyle/>
          <a:p>
            <a:r>
              <a:rPr lang="en-GB" dirty="0"/>
              <a:t>Puberty</a:t>
            </a:r>
          </a:p>
        </p:txBody>
      </p:sp>
      <p:sp>
        <p:nvSpPr>
          <p:cNvPr id="5" name="TextBox 4"/>
          <p:cNvSpPr txBox="1"/>
          <p:nvPr/>
        </p:nvSpPr>
        <p:spPr>
          <a:xfrm>
            <a:off x="755650" y="1537906"/>
            <a:ext cx="7632700" cy="369332"/>
          </a:xfrm>
          <a:prstGeom prst="rect">
            <a:avLst/>
          </a:prstGeom>
          <a:noFill/>
        </p:spPr>
        <p:txBody>
          <a:bodyPr wrap="square" rtlCol="0">
            <a:spAutoFit/>
          </a:bodyPr>
          <a:lstStyle/>
          <a:p>
            <a:r>
              <a:rPr lang="en-GB" dirty="0"/>
              <a:t>Talk to your talk partner about the changes you have listed.</a:t>
            </a:r>
          </a:p>
        </p:txBody>
      </p:sp>
      <p:sp>
        <p:nvSpPr>
          <p:cNvPr id="14" name="Oval 13"/>
          <p:cNvSpPr/>
          <p:nvPr/>
        </p:nvSpPr>
        <p:spPr>
          <a:xfrm>
            <a:off x="2987824" y="2103472"/>
            <a:ext cx="3168352" cy="3168352"/>
          </a:xfrm>
          <a:prstGeom prst="ellipse">
            <a:avLst/>
          </a:prstGeom>
          <a:solidFill>
            <a:srgbClr val="8D35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 Which changes do you think both males and females go through during puberty?</a:t>
            </a:r>
          </a:p>
        </p:txBody>
      </p:sp>
      <p:pic>
        <p:nvPicPr>
          <p:cNvPr id="4" name="Picture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544453" y="3167077"/>
            <a:ext cx="2879541" cy="2096736"/>
          </a:xfrm>
          <a:prstGeom prst="rect">
            <a:avLst/>
          </a:prstGeom>
        </p:spPr>
      </p:pic>
      <p:pic>
        <p:nvPicPr>
          <p:cNvPr id="7" name="Picture 6"/>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187624" y="2247949"/>
            <a:ext cx="2231800" cy="3220350"/>
          </a:xfrm>
          <a:prstGeom prst="rect">
            <a:avLst/>
          </a:prstGeom>
        </p:spPr>
      </p:pic>
      <p:sp>
        <p:nvSpPr>
          <p:cNvPr id="8" name="Rectangle 7"/>
          <p:cNvSpPr/>
          <p:nvPr/>
        </p:nvSpPr>
        <p:spPr>
          <a:xfrm>
            <a:off x="2683971" y="5499471"/>
            <a:ext cx="3776057" cy="646331"/>
          </a:xfrm>
          <a:prstGeom prst="rect">
            <a:avLst/>
          </a:prstGeom>
        </p:spPr>
        <p:txBody>
          <a:bodyPr wrap="square">
            <a:spAutoFit/>
          </a:bodyPr>
          <a:lstStyle/>
          <a:p>
            <a:pPr algn="ctr"/>
            <a:r>
              <a:rPr lang="en-GB" b="1" dirty="0"/>
              <a:t>How might young people feel when their body starts to change?</a:t>
            </a:r>
          </a:p>
        </p:txBody>
      </p:sp>
    </p:spTree>
    <p:extLst>
      <p:ext uri="{BB962C8B-B14F-4D97-AF65-F5344CB8AC3E}">
        <p14:creationId xmlns:p14="http://schemas.microsoft.com/office/powerpoint/2010/main" val="4227335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par>
                          <p:cTn id="7" fill="hold">
                            <p:stCondLst>
                              <p:cond delay="0"/>
                            </p:stCondLst>
                            <p:childTnLst>
                              <p:par>
                                <p:cTn id="8" presetID="10" presetClass="entr" presetSubtype="0" fill="hold" grpId="0" nodeType="after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fade">
                                      <p:cBhvr>
                                        <p:cTn id="10" dur="500"/>
                                        <p:tgtEl>
                                          <p:spTgt spid="14"/>
                                        </p:tgtEl>
                                      </p:cBhvr>
                                    </p:animEffect>
                                  </p:childTnLst>
                                </p:cTn>
                              </p:par>
                            </p:childTnLst>
                          </p:cTn>
                        </p:par>
                        <p:par>
                          <p:cTn id="11" fill="hold">
                            <p:stCondLst>
                              <p:cond delay="500"/>
                            </p:stCondLst>
                            <p:childTnLst>
                              <p:par>
                                <p:cTn id="12" presetID="10" presetClass="entr" presetSubtype="0" fill="hold"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childTnLst>
                          </p:cTn>
                        </p:par>
                        <p:par>
                          <p:cTn id="15" fill="hold">
                            <p:stCondLst>
                              <p:cond delay="1000"/>
                            </p:stCondLst>
                            <p:childTnLst>
                              <p:par>
                                <p:cTn id="16" presetID="10" presetClass="entr" presetSubtype="0" fill="hold" nodeType="after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500"/>
                                        <p:tgtEl>
                                          <p:spTgt spid="4"/>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4" grpId="0" animBg="1"/>
      <p:bldP spid="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36606"/>
            <a:ext cx="8220075" cy="5584682"/>
          </a:xfrm>
          <a:prstGeom prst="roundRect">
            <a:avLst>
              <a:gd name="adj" fmla="val 2203"/>
            </a:avLst>
          </a:prstGeom>
        </p:spPr>
        <p:txBody>
          <a:bodyPr/>
          <a:lstStyle/>
          <a:p>
            <a:r>
              <a:rPr lang="en-GB" sz="5400" dirty="0">
                <a:latin typeface="Twinkl" pitchFamily="2" charset="0"/>
              </a:rPr>
              <a:t>Exploring</a:t>
            </a:r>
          </a:p>
        </p:txBody>
      </p:sp>
    </p:spTree>
    <p:extLst>
      <p:ext uri="{BB962C8B-B14F-4D97-AF65-F5344CB8AC3E}">
        <p14:creationId xmlns:p14="http://schemas.microsoft.com/office/powerpoint/2010/main" val="7169103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val 7"/>
          <p:cNvSpPr/>
          <p:nvPr/>
        </p:nvSpPr>
        <p:spPr>
          <a:xfrm>
            <a:off x="5652120" y="2525941"/>
            <a:ext cx="2952130" cy="2952130"/>
          </a:xfrm>
          <a:prstGeom prst="ellipse">
            <a:avLst/>
          </a:prstGeom>
          <a:solidFill>
            <a:srgbClr val="8D35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Apart from when you were a baby, this is the time when your body will grow </a:t>
            </a:r>
            <a:br>
              <a:rPr lang="en-GB" dirty="0"/>
            </a:br>
            <a:r>
              <a:rPr lang="en-GB" dirty="0"/>
              <a:t>the fastest.</a:t>
            </a:r>
          </a:p>
        </p:txBody>
      </p:sp>
      <p:sp>
        <p:nvSpPr>
          <p:cNvPr id="2" name="Title 1"/>
          <p:cNvSpPr>
            <a:spLocks noGrp="1"/>
          </p:cNvSpPr>
          <p:nvPr>
            <p:ph type="title"/>
          </p:nvPr>
        </p:nvSpPr>
        <p:spPr>
          <a:xfrm>
            <a:off x="467545" y="620688"/>
            <a:ext cx="8208912" cy="994306"/>
          </a:xfrm>
        </p:spPr>
        <p:txBody>
          <a:bodyPr/>
          <a:lstStyle/>
          <a:p>
            <a:pPr algn="ctr"/>
            <a:r>
              <a:rPr lang="en-GB" sz="3600" b="0" dirty="0"/>
              <a:t>How Bodies (and Emotions) Can Change during Puberty</a:t>
            </a:r>
            <a:endParaRPr lang="en-GB" sz="3600" dirty="0"/>
          </a:p>
        </p:txBody>
      </p:sp>
      <p:sp>
        <p:nvSpPr>
          <p:cNvPr id="3" name="TextBox 2"/>
          <p:cNvSpPr txBox="1"/>
          <p:nvPr/>
        </p:nvSpPr>
        <p:spPr>
          <a:xfrm>
            <a:off x="755650" y="1772816"/>
            <a:ext cx="7632700" cy="923330"/>
          </a:xfrm>
          <a:prstGeom prst="rect">
            <a:avLst/>
          </a:prstGeom>
          <a:noFill/>
        </p:spPr>
        <p:txBody>
          <a:bodyPr wrap="square" rtlCol="0">
            <a:spAutoFit/>
          </a:bodyPr>
          <a:lstStyle/>
          <a:p>
            <a:pPr algn="ctr"/>
            <a:r>
              <a:rPr lang="en-GB" b="1" dirty="0"/>
              <a:t>What is puberty?</a:t>
            </a:r>
          </a:p>
          <a:p>
            <a:pPr algn="ctr"/>
            <a:r>
              <a:rPr lang="en-GB" dirty="0"/>
              <a:t>Puberty is the word to describe the phase when a child’s body starts to change, as they become an adult.</a:t>
            </a:r>
          </a:p>
        </p:txBody>
      </p:sp>
      <p:pic>
        <p:nvPicPr>
          <p:cNvPr id="7" name="Picture 6"/>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043608" y="2801922"/>
            <a:ext cx="4824536" cy="3541248"/>
          </a:xfrm>
          <a:prstGeom prst="rect">
            <a:avLst/>
          </a:prstGeom>
        </p:spPr>
      </p:pic>
    </p:spTree>
    <p:extLst>
      <p:ext uri="{BB962C8B-B14F-4D97-AF65-F5344CB8AC3E}">
        <p14:creationId xmlns:p14="http://schemas.microsoft.com/office/powerpoint/2010/main" val="33178187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nodeType="after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childTnLst>
                          </p:cTn>
                        </p:par>
                        <p:par>
                          <p:cTn id="15" fill="hold">
                            <p:stCondLst>
                              <p:cond delay="500"/>
                            </p:stCondLst>
                            <p:childTnLst>
                              <p:par>
                                <p:cTn id="16" presetID="10" presetClass="entr" presetSubtype="0" fill="hold" grpId="0" nodeType="after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55650" y="1725263"/>
            <a:ext cx="7632700" cy="369332"/>
          </a:xfrm>
          <a:prstGeom prst="rect">
            <a:avLst/>
          </a:prstGeom>
          <a:noFill/>
        </p:spPr>
        <p:txBody>
          <a:bodyPr wrap="square" rtlCol="0">
            <a:spAutoFit/>
          </a:bodyPr>
          <a:lstStyle/>
          <a:p>
            <a:pPr algn="ctr"/>
            <a:r>
              <a:rPr lang="en-GB" b="1" dirty="0"/>
              <a:t>So, what sorts of changes should we expect? </a:t>
            </a:r>
          </a:p>
        </p:txBody>
      </p:sp>
      <p:sp>
        <p:nvSpPr>
          <p:cNvPr id="8" name="Oval 7"/>
          <p:cNvSpPr/>
          <p:nvPr/>
        </p:nvSpPr>
        <p:spPr>
          <a:xfrm>
            <a:off x="2877154" y="2463261"/>
            <a:ext cx="3423038" cy="3423038"/>
          </a:xfrm>
          <a:prstGeom prst="ellipse">
            <a:avLst/>
          </a:prstGeom>
          <a:solidFill>
            <a:srgbClr val="6ABB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How does a boy become a man and how does a girl become a woman?</a:t>
            </a:r>
          </a:p>
        </p:txBody>
      </p:sp>
      <p:pic>
        <p:nvPicPr>
          <p:cNvPr id="5" name="Picture 4"/>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flipH="1">
            <a:off x="1979712" y="2204864"/>
            <a:ext cx="1491090" cy="4392488"/>
          </a:xfrm>
          <a:prstGeom prst="rect">
            <a:avLst/>
          </a:prstGeom>
        </p:spPr>
      </p:pic>
      <p:pic>
        <p:nvPicPr>
          <p:cNvPr id="4" name="Picture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652120" y="2204864"/>
            <a:ext cx="2040714" cy="4392488"/>
          </a:xfrm>
          <a:prstGeom prst="rect">
            <a:avLst/>
          </a:prstGeom>
        </p:spPr>
      </p:pic>
      <p:sp>
        <p:nvSpPr>
          <p:cNvPr id="10" name="Title 1"/>
          <p:cNvSpPr>
            <a:spLocks noGrp="1"/>
          </p:cNvSpPr>
          <p:nvPr>
            <p:ph type="title"/>
          </p:nvPr>
        </p:nvSpPr>
        <p:spPr>
          <a:xfrm>
            <a:off x="467545" y="620688"/>
            <a:ext cx="8208912" cy="994306"/>
          </a:xfrm>
        </p:spPr>
        <p:txBody>
          <a:bodyPr/>
          <a:lstStyle/>
          <a:p>
            <a:pPr algn="ctr"/>
            <a:r>
              <a:rPr lang="en-GB" sz="3600" b="0" dirty="0"/>
              <a:t>How Bodies (and Emotions) Can Change during Puberty</a:t>
            </a:r>
            <a:endParaRPr lang="en-GB" sz="3600" dirty="0"/>
          </a:p>
        </p:txBody>
      </p:sp>
    </p:spTree>
    <p:extLst>
      <p:ext uri="{BB962C8B-B14F-4D97-AF65-F5344CB8AC3E}">
        <p14:creationId xmlns:p14="http://schemas.microsoft.com/office/powerpoint/2010/main" val="7548780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par>
                          <p:cTn id="7" fill="hold">
                            <p:stCondLst>
                              <p:cond delay="0"/>
                            </p:stCondLst>
                            <p:childTnLst>
                              <p:par>
                                <p:cTn id="8" presetID="10" presetClass="entr" presetSubtype="0" fill="hold" nodeType="after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par>
                                <p:cTn id="11" presetID="10"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childTnLst>
                          </p:cTn>
                        </p:par>
                        <p:par>
                          <p:cTn id="14" fill="hold">
                            <p:stCondLst>
                              <p:cond delay="500"/>
                            </p:stCondLst>
                            <p:childTnLst>
                              <p:par>
                                <p:cTn id="15" presetID="10" presetClass="entr" presetSubtype="0"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755650" y="1685520"/>
            <a:ext cx="7632700" cy="646331"/>
          </a:xfrm>
          <a:prstGeom prst="rect">
            <a:avLst/>
          </a:prstGeom>
          <a:noFill/>
        </p:spPr>
        <p:txBody>
          <a:bodyPr wrap="square" rtlCol="0">
            <a:spAutoFit/>
          </a:bodyPr>
          <a:lstStyle/>
          <a:p>
            <a:r>
              <a:rPr lang="en-GB" dirty="0"/>
              <a:t>It helps to know about the changes your body will go through before they happen, so you know what to expect.</a:t>
            </a:r>
          </a:p>
        </p:txBody>
      </p:sp>
      <p:sp>
        <p:nvSpPr>
          <p:cNvPr id="6" name="Rectangle 5"/>
          <p:cNvSpPr/>
          <p:nvPr/>
        </p:nvSpPr>
        <p:spPr>
          <a:xfrm>
            <a:off x="755648" y="5939988"/>
            <a:ext cx="7632701" cy="369332"/>
          </a:xfrm>
          <a:prstGeom prst="rect">
            <a:avLst/>
          </a:prstGeom>
        </p:spPr>
        <p:txBody>
          <a:bodyPr wrap="square">
            <a:spAutoFit/>
          </a:bodyPr>
          <a:lstStyle/>
          <a:p>
            <a:pPr algn="ctr"/>
            <a:r>
              <a:rPr lang="en-GB" b="1" dirty="0"/>
              <a:t>We are all different, but we all go through puberty!</a:t>
            </a:r>
          </a:p>
        </p:txBody>
      </p:sp>
      <p:pic>
        <p:nvPicPr>
          <p:cNvPr id="12" name="Picture 11"/>
          <p:cNvPicPr>
            <a:picLocks noChangeAspect="1"/>
          </p:cNvPicPr>
          <p:nvPr/>
        </p:nvPicPr>
        <p:blipFill rotWithShape="1">
          <a:blip r:embed="rId2" cstate="screen">
            <a:extLst>
              <a:ext uri="{28A0092B-C50C-407E-A947-70E740481C1C}">
                <a14:useLocalDpi xmlns:a14="http://schemas.microsoft.com/office/drawing/2010/main"/>
              </a:ext>
            </a:extLst>
          </a:blip>
          <a:srcRect t="-1" b="35755"/>
          <a:stretch/>
        </p:blipFill>
        <p:spPr>
          <a:xfrm>
            <a:off x="2148333" y="2426706"/>
            <a:ext cx="2054242" cy="3522574"/>
          </a:xfrm>
          <a:prstGeom prst="rect">
            <a:avLst/>
          </a:prstGeom>
        </p:spPr>
      </p:pic>
      <p:pic>
        <p:nvPicPr>
          <p:cNvPr id="10" name="Picture 9"/>
          <p:cNvPicPr>
            <a:picLocks noChangeAspect="1"/>
          </p:cNvPicPr>
          <p:nvPr/>
        </p:nvPicPr>
        <p:blipFill rotWithShape="1">
          <a:blip r:embed="rId3" cstate="screen">
            <a:extLst>
              <a:ext uri="{28A0092B-C50C-407E-A947-70E740481C1C}">
                <a14:useLocalDpi xmlns:a14="http://schemas.microsoft.com/office/drawing/2010/main"/>
              </a:ext>
            </a:extLst>
          </a:blip>
          <a:srcRect t="-1" b="25907"/>
          <a:stretch/>
        </p:blipFill>
        <p:spPr>
          <a:xfrm>
            <a:off x="1115616" y="2426706"/>
            <a:ext cx="1610201" cy="3522574"/>
          </a:xfrm>
          <a:prstGeom prst="rect">
            <a:avLst/>
          </a:prstGeom>
        </p:spPr>
      </p:pic>
      <p:pic>
        <p:nvPicPr>
          <p:cNvPr id="13" name="Picture 12"/>
          <p:cNvPicPr>
            <a:picLocks noChangeAspect="1"/>
          </p:cNvPicPr>
          <p:nvPr/>
        </p:nvPicPr>
        <p:blipFill rotWithShape="1">
          <a:blip r:embed="rId4" cstate="screen">
            <a:extLst>
              <a:ext uri="{28A0092B-C50C-407E-A947-70E740481C1C}">
                <a14:useLocalDpi xmlns:a14="http://schemas.microsoft.com/office/drawing/2010/main"/>
              </a:ext>
            </a:extLst>
          </a:blip>
          <a:srcRect b="11041"/>
          <a:stretch/>
        </p:blipFill>
        <p:spPr>
          <a:xfrm flipH="1">
            <a:off x="3917300" y="2558039"/>
            <a:ext cx="2635983" cy="3391241"/>
          </a:xfrm>
          <a:prstGeom prst="rect">
            <a:avLst/>
          </a:prstGeom>
        </p:spPr>
      </p:pic>
      <p:pic>
        <p:nvPicPr>
          <p:cNvPr id="16" name="Picture 15"/>
          <p:cNvPicPr>
            <a:picLocks noChangeAspect="1"/>
          </p:cNvPicPr>
          <p:nvPr/>
        </p:nvPicPr>
        <p:blipFill rotWithShape="1">
          <a:blip r:embed="rId5" cstate="screen">
            <a:extLst>
              <a:ext uri="{28A0092B-C50C-407E-A947-70E740481C1C}">
                <a14:useLocalDpi xmlns:a14="http://schemas.microsoft.com/office/drawing/2010/main"/>
              </a:ext>
            </a:extLst>
          </a:blip>
          <a:srcRect l="276" t="-90" r="-276" b="32768"/>
          <a:stretch/>
        </p:blipFill>
        <p:spPr>
          <a:xfrm>
            <a:off x="6396937" y="2361039"/>
            <a:ext cx="1631447" cy="3588242"/>
          </a:xfrm>
          <a:prstGeom prst="rect">
            <a:avLst/>
          </a:prstGeom>
        </p:spPr>
      </p:pic>
      <p:sp>
        <p:nvSpPr>
          <p:cNvPr id="11" name="Rectangle 10"/>
          <p:cNvSpPr/>
          <p:nvPr/>
        </p:nvSpPr>
        <p:spPr>
          <a:xfrm>
            <a:off x="755649" y="5157192"/>
            <a:ext cx="7632701" cy="792088"/>
          </a:xfrm>
          <a:prstGeom prst="rect">
            <a:avLst/>
          </a:prstGeom>
          <a:solidFill>
            <a:srgbClr val="8D358B"/>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dirty="0"/>
              <a:t>It is important to remember that everyone goes through these changes, no matter who they are, what they are like or where they live.</a:t>
            </a:r>
            <a:endParaRPr lang="en-GB" dirty="0">
              <a:solidFill>
                <a:schemeClr val="bg1"/>
              </a:solidFill>
            </a:endParaRPr>
          </a:p>
        </p:txBody>
      </p:sp>
      <p:sp>
        <p:nvSpPr>
          <p:cNvPr id="14" name="Title 1"/>
          <p:cNvSpPr>
            <a:spLocks noGrp="1"/>
          </p:cNvSpPr>
          <p:nvPr>
            <p:ph type="title"/>
          </p:nvPr>
        </p:nvSpPr>
        <p:spPr>
          <a:xfrm>
            <a:off x="467545" y="620688"/>
            <a:ext cx="8208912" cy="994306"/>
          </a:xfrm>
        </p:spPr>
        <p:txBody>
          <a:bodyPr/>
          <a:lstStyle/>
          <a:p>
            <a:pPr algn="ctr"/>
            <a:r>
              <a:rPr lang="en-GB" sz="3600" b="0" dirty="0"/>
              <a:t>How Bodies (and Emotions) Can Change during Puberty</a:t>
            </a:r>
            <a:endParaRPr lang="en-GB" sz="3600" dirty="0"/>
          </a:p>
        </p:txBody>
      </p:sp>
    </p:spTree>
    <p:extLst>
      <p:ext uri="{BB962C8B-B14F-4D97-AF65-F5344CB8AC3E}">
        <p14:creationId xmlns:p14="http://schemas.microsoft.com/office/powerpoint/2010/main" val="25851270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500"/>
                                        <p:tgtEl>
                                          <p:spTgt spid="11"/>
                                        </p:tgtEl>
                                      </p:cBhvr>
                                    </p:animEffect>
                                  </p:childTnLst>
                                </p:cTn>
                              </p:par>
                            </p:childTnLst>
                          </p:cTn>
                        </p:par>
                        <p:par>
                          <p:cTn id="12" fill="hold">
                            <p:stCondLst>
                              <p:cond delay="500"/>
                            </p:stCondLst>
                            <p:childTnLst>
                              <p:par>
                                <p:cTn id="13" presetID="10" presetClass="entr" presetSubtype="0" fill="hold"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500"/>
                                        <p:tgtEl>
                                          <p:spTgt spid="10"/>
                                        </p:tgtEl>
                                      </p:cBhvr>
                                    </p:animEffect>
                                  </p:childTnLst>
                                </p:cTn>
                              </p:par>
                            </p:childTnLst>
                          </p:cTn>
                        </p:par>
                        <p:par>
                          <p:cTn id="16" fill="hold">
                            <p:stCondLst>
                              <p:cond delay="1000"/>
                            </p:stCondLst>
                            <p:childTnLst>
                              <p:par>
                                <p:cTn id="17" presetID="10" presetClass="entr" presetSubtype="0" fill="hold"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childTnLst>
                                </p:cTn>
                              </p:par>
                            </p:childTnLst>
                          </p:cTn>
                        </p:par>
                        <p:par>
                          <p:cTn id="20" fill="hold">
                            <p:stCondLst>
                              <p:cond delay="1500"/>
                            </p:stCondLst>
                            <p:childTnLst>
                              <p:par>
                                <p:cTn id="21" presetID="10" presetClass="entr" presetSubtype="0" fill="hold" nodeType="after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fade">
                                      <p:cBhvr>
                                        <p:cTn id="23" dur="500"/>
                                        <p:tgtEl>
                                          <p:spTgt spid="12"/>
                                        </p:tgtEl>
                                      </p:cBhvr>
                                    </p:animEffect>
                                  </p:childTnLst>
                                </p:cTn>
                              </p:par>
                            </p:childTnLst>
                          </p:cTn>
                        </p:par>
                        <p:par>
                          <p:cTn id="24" fill="hold">
                            <p:stCondLst>
                              <p:cond delay="2000"/>
                            </p:stCondLst>
                            <p:childTnLst>
                              <p:par>
                                <p:cTn id="25" presetID="10" presetClass="entr" presetSubtype="0" fill="hold" nodeType="after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fade">
                                      <p:cBhvr>
                                        <p:cTn id="27" dur="500"/>
                                        <p:tgtEl>
                                          <p:spTgt spid="16"/>
                                        </p:tgtEl>
                                      </p:cBhvr>
                                    </p:animEffect>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grpId="0" nodeType="clickEffect">
                                  <p:stCondLst>
                                    <p:cond delay="0"/>
                                  </p:stCondLst>
                                  <p:childTnLst>
                                    <p:set>
                                      <p:cBhvr>
                                        <p:cTn id="31"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6" grpId="0"/>
      <p:bldP spid="11"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755649" y="2147480"/>
            <a:ext cx="7632701" cy="792619"/>
          </a:xfrm>
          <a:prstGeom prst="rect">
            <a:avLst/>
          </a:prstGeom>
          <a:solidFill>
            <a:srgbClr val="6ABB83"/>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dirty="0"/>
              <a:t>Let’s take a look at some changes that happen in the male body </a:t>
            </a:r>
            <a:br>
              <a:rPr lang="en-GB" dirty="0"/>
            </a:br>
            <a:r>
              <a:rPr lang="en-GB" dirty="0"/>
              <a:t>during puberty…</a:t>
            </a:r>
          </a:p>
        </p:txBody>
      </p:sp>
      <p:grpSp>
        <p:nvGrpSpPr>
          <p:cNvPr id="5" name="Group 4"/>
          <p:cNvGrpSpPr/>
          <p:nvPr/>
        </p:nvGrpSpPr>
        <p:grpSpPr>
          <a:xfrm>
            <a:off x="1147315" y="2999151"/>
            <a:ext cx="3260514" cy="3135972"/>
            <a:chOff x="3398706" y="2963093"/>
            <a:chExt cx="3260514" cy="3135972"/>
          </a:xfrm>
        </p:grpSpPr>
        <p:sp>
          <p:nvSpPr>
            <p:cNvPr id="13" name="Rectangle 12"/>
            <p:cNvSpPr/>
            <p:nvPr/>
          </p:nvSpPr>
          <p:spPr>
            <a:xfrm>
              <a:off x="3418860" y="5729733"/>
              <a:ext cx="3240360" cy="369332"/>
            </a:xfrm>
            <a:prstGeom prst="rect">
              <a:avLst/>
            </a:prstGeom>
          </p:spPr>
          <p:txBody>
            <a:bodyPr wrap="square">
              <a:spAutoFit/>
            </a:bodyPr>
            <a:lstStyle/>
            <a:p>
              <a:pPr algn="ctr"/>
              <a:r>
                <a:rPr lang="en-GB" dirty="0"/>
                <a:t>Facial hair begins to grow.</a:t>
              </a:r>
            </a:p>
          </p:txBody>
        </p:sp>
        <p:pic>
          <p:nvPicPr>
            <p:cNvPr id="14" name="Picture 13"/>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398706" y="2963093"/>
              <a:ext cx="3059347" cy="2726340"/>
            </a:xfrm>
            <a:prstGeom prst="rect">
              <a:avLst/>
            </a:prstGeom>
          </p:spPr>
        </p:pic>
      </p:grpSp>
      <p:sp>
        <p:nvSpPr>
          <p:cNvPr id="7" name="TextBox 6"/>
          <p:cNvSpPr txBox="1"/>
          <p:nvPr/>
        </p:nvSpPr>
        <p:spPr>
          <a:xfrm>
            <a:off x="755650" y="1719096"/>
            <a:ext cx="7632700" cy="369332"/>
          </a:xfrm>
          <a:prstGeom prst="rect">
            <a:avLst/>
          </a:prstGeom>
          <a:noFill/>
        </p:spPr>
        <p:txBody>
          <a:bodyPr wrap="square" rtlCol="0">
            <a:spAutoFit/>
          </a:bodyPr>
          <a:lstStyle/>
          <a:p>
            <a:r>
              <a:rPr lang="en-GB" dirty="0"/>
              <a:t>Puberty usually starts between the ages of 9 and 15 in males.</a:t>
            </a:r>
          </a:p>
        </p:txBody>
      </p:sp>
      <p:grpSp>
        <p:nvGrpSpPr>
          <p:cNvPr id="4" name="Group 3"/>
          <p:cNvGrpSpPr/>
          <p:nvPr/>
        </p:nvGrpSpPr>
        <p:grpSpPr>
          <a:xfrm>
            <a:off x="1013110" y="3062621"/>
            <a:ext cx="3240360" cy="3288318"/>
            <a:chOff x="-3584862" y="3062621"/>
            <a:chExt cx="3240360" cy="3288318"/>
          </a:xfrm>
        </p:grpSpPr>
        <p:sp>
          <p:nvSpPr>
            <p:cNvPr id="6" name="Rectangle 5"/>
            <p:cNvSpPr/>
            <p:nvPr/>
          </p:nvSpPr>
          <p:spPr>
            <a:xfrm>
              <a:off x="-3584862" y="5427609"/>
              <a:ext cx="3240360" cy="923330"/>
            </a:xfrm>
            <a:prstGeom prst="rect">
              <a:avLst/>
            </a:prstGeom>
          </p:spPr>
          <p:txBody>
            <a:bodyPr wrap="square">
              <a:spAutoFit/>
            </a:bodyPr>
            <a:lstStyle/>
            <a:p>
              <a:pPr algn="ctr"/>
              <a:r>
                <a:rPr lang="en-GB" dirty="0"/>
                <a:t>Boys’ bodies start making the hormone testosterone and sperm in the testes (testicles).</a:t>
              </a:r>
            </a:p>
          </p:txBody>
        </p:sp>
        <p:pic>
          <p:nvPicPr>
            <p:cNvPr id="17" name="Picture 1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122316" y="3062621"/>
              <a:ext cx="2622786" cy="2305935"/>
            </a:xfrm>
            <a:prstGeom prst="rect">
              <a:avLst/>
            </a:prstGeom>
          </p:spPr>
        </p:pic>
      </p:grpSp>
      <p:grpSp>
        <p:nvGrpSpPr>
          <p:cNvPr id="11" name="Group 10"/>
          <p:cNvGrpSpPr/>
          <p:nvPr/>
        </p:nvGrpSpPr>
        <p:grpSpPr>
          <a:xfrm>
            <a:off x="4860032" y="2680285"/>
            <a:ext cx="3240360" cy="3664509"/>
            <a:chOff x="9914459" y="2605977"/>
            <a:chExt cx="3240360" cy="3664509"/>
          </a:xfrm>
        </p:grpSpPr>
        <p:sp>
          <p:nvSpPr>
            <p:cNvPr id="8" name="Rectangle 7"/>
            <p:cNvSpPr/>
            <p:nvPr/>
          </p:nvSpPr>
          <p:spPr>
            <a:xfrm>
              <a:off x="9914459" y="5347156"/>
              <a:ext cx="3240360" cy="923330"/>
            </a:xfrm>
            <a:prstGeom prst="rect">
              <a:avLst/>
            </a:prstGeom>
          </p:spPr>
          <p:txBody>
            <a:bodyPr wrap="square">
              <a:spAutoFit/>
            </a:bodyPr>
            <a:lstStyle/>
            <a:p>
              <a:pPr algn="ctr"/>
              <a:r>
                <a:rPr lang="en-GB" dirty="0"/>
                <a:t>The male body grows taller and broader, and becomes more muscular.</a:t>
              </a:r>
            </a:p>
          </p:txBody>
        </p:sp>
        <p:pic>
          <p:nvPicPr>
            <p:cNvPr id="18" name="Picture 17"/>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346507" y="2605977"/>
              <a:ext cx="2387203" cy="2747324"/>
            </a:xfrm>
            <a:prstGeom prst="rect">
              <a:avLst/>
            </a:prstGeom>
          </p:spPr>
        </p:pic>
      </p:grpSp>
      <p:sp>
        <p:nvSpPr>
          <p:cNvPr id="19" name="Title 1"/>
          <p:cNvSpPr>
            <a:spLocks noGrp="1"/>
          </p:cNvSpPr>
          <p:nvPr>
            <p:ph type="title"/>
          </p:nvPr>
        </p:nvSpPr>
        <p:spPr>
          <a:xfrm>
            <a:off x="467545" y="620688"/>
            <a:ext cx="8208912" cy="994306"/>
          </a:xfrm>
        </p:spPr>
        <p:txBody>
          <a:bodyPr/>
          <a:lstStyle/>
          <a:p>
            <a:pPr algn="ctr"/>
            <a:r>
              <a:rPr lang="en-GB" sz="3600" b="0" dirty="0"/>
              <a:t>How Bodies (and Emotions) Can Change during Puberty</a:t>
            </a:r>
            <a:endParaRPr lang="en-GB" sz="3600" dirty="0"/>
          </a:p>
        </p:txBody>
      </p:sp>
      <p:sp>
        <p:nvSpPr>
          <p:cNvPr id="20" name="Rectangle 19"/>
          <p:cNvSpPr/>
          <p:nvPr/>
        </p:nvSpPr>
        <p:spPr>
          <a:xfrm>
            <a:off x="754989" y="2981138"/>
            <a:ext cx="3817011" cy="2145617"/>
          </a:xfrm>
          <a:prstGeom prst="rect">
            <a:avLst/>
          </a:prstGeom>
          <a:solidFill>
            <a:srgbClr val="6ABB83"/>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dirty="0"/>
              <a:t>Boys might notice that their penis sometimes becomes hard. This is called an erection. It can be embarrassing but don't worry - it is completely normal and it will happen less and less as you </a:t>
            </a:r>
            <a:br>
              <a:rPr lang="en-GB" dirty="0"/>
            </a:br>
            <a:r>
              <a:rPr lang="en-GB" dirty="0"/>
              <a:t>get older.</a:t>
            </a:r>
          </a:p>
        </p:txBody>
      </p:sp>
      <p:grpSp>
        <p:nvGrpSpPr>
          <p:cNvPr id="10" name="Group 9"/>
          <p:cNvGrpSpPr/>
          <p:nvPr/>
        </p:nvGrpSpPr>
        <p:grpSpPr>
          <a:xfrm>
            <a:off x="4860032" y="2735202"/>
            <a:ext cx="3240360" cy="3633352"/>
            <a:chOff x="138302" y="2735202"/>
            <a:chExt cx="3240360" cy="3633352"/>
          </a:xfrm>
        </p:grpSpPr>
        <p:sp>
          <p:nvSpPr>
            <p:cNvPr id="15" name="Rectangle 14"/>
            <p:cNvSpPr/>
            <p:nvPr/>
          </p:nvSpPr>
          <p:spPr>
            <a:xfrm>
              <a:off x="138302" y="5722223"/>
              <a:ext cx="3240360" cy="646331"/>
            </a:xfrm>
            <a:prstGeom prst="rect">
              <a:avLst/>
            </a:prstGeom>
          </p:spPr>
          <p:txBody>
            <a:bodyPr wrap="square">
              <a:spAutoFit/>
            </a:bodyPr>
            <a:lstStyle/>
            <a:p>
              <a:pPr algn="ctr"/>
              <a:r>
                <a:rPr lang="en-GB" dirty="0"/>
                <a:t>Boys’ voices break and </a:t>
              </a:r>
              <a:br>
                <a:rPr lang="en-GB" dirty="0"/>
              </a:br>
              <a:r>
                <a:rPr lang="en-GB" dirty="0"/>
                <a:t>get deeper.</a:t>
              </a:r>
            </a:p>
          </p:txBody>
        </p:sp>
        <p:pic>
          <p:nvPicPr>
            <p:cNvPr id="16" name="Picture 15"/>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56304" y="2735202"/>
              <a:ext cx="3078342" cy="2969298"/>
            </a:xfrm>
            <a:prstGeom prst="rect">
              <a:avLst/>
            </a:prstGeom>
          </p:spPr>
        </p:pic>
      </p:grpSp>
      <p:pic>
        <p:nvPicPr>
          <p:cNvPr id="2" name="Picture 1"/>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5318996" y="2522880"/>
            <a:ext cx="2200702" cy="3385415"/>
          </a:xfrm>
          <a:prstGeom prst="rect">
            <a:avLst/>
          </a:prstGeom>
        </p:spPr>
      </p:pic>
    </p:spTree>
    <p:extLst>
      <p:ext uri="{BB962C8B-B14F-4D97-AF65-F5344CB8AC3E}">
        <p14:creationId xmlns:p14="http://schemas.microsoft.com/office/powerpoint/2010/main" val="17750274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par>
                          <p:cTn id="7" fill="hold">
                            <p:stCondLst>
                              <p:cond delay="0"/>
                            </p:stCondLst>
                            <p:childTnLst>
                              <p:par>
                                <p:cTn id="8" presetID="10" presetClass="entr" presetSubtype="0" fill="hold" grpId="0" nodeType="after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5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fade">
                                      <p:cBhvr>
                                        <p:cTn id="20" dur="500"/>
                                        <p:tgtEl>
                                          <p:spTgt spid="11"/>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xit" presetSubtype="0" fill="hold" nodeType="clickEffect">
                                  <p:stCondLst>
                                    <p:cond delay="0"/>
                                  </p:stCondLst>
                                  <p:childTnLst>
                                    <p:animEffect transition="out" filter="fade">
                                      <p:cBhvr>
                                        <p:cTn id="24" dur="500"/>
                                        <p:tgtEl>
                                          <p:spTgt spid="4"/>
                                        </p:tgtEl>
                                      </p:cBhvr>
                                    </p:animEffect>
                                    <p:set>
                                      <p:cBhvr>
                                        <p:cTn id="25" dur="1" fill="hold">
                                          <p:stCondLst>
                                            <p:cond delay="499"/>
                                          </p:stCondLst>
                                        </p:cTn>
                                        <p:tgtEl>
                                          <p:spTgt spid="4"/>
                                        </p:tgtEl>
                                        <p:attrNameLst>
                                          <p:attrName>style.visibility</p:attrName>
                                        </p:attrNameLst>
                                      </p:cBhvr>
                                      <p:to>
                                        <p:strVal val="hidden"/>
                                      </p:to>
                                    </p:set>
                                  </p:childTnLst>
                                </p:cTn>
                              </p:par>
                            </p:childTnLst>
                          </p:cTn>
                        </p:par>
                        <p:par>
                          <p:cTn id="26" fill="hold">
                            <p:stCondLst>
                              <p:cond delay="500"/>
                            </p:stCondLst>
                            <p:childTnLst>
                              <p:par>
                                <p:cTn id="27" presetID="10" presetClass="entr" presetSubtype="0" fill="hold" nodeType="after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fade">
                                      <p:cBhvr>
                                        <p:cTn id="29" dur="500"/>
                                        <p:tgtEl>
                                          <p:spTgt spid="5"/>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xit" presetSubtype="0" fill="hold" nodeType="clickEffect">
                                  <p:stCondLst>
                                    <p:cond delay="0"/>
                                  </p:stCondLst>
                                  <p:childTnLst>
                                    <p:animEffect transition="out" filter="fade">
                                      <p:cBhvr>
                                        <p:cTn id="33" dur="500"/>
                                        <p:tgtEl>
                                          <p:spTgt spid="11"/>
                                        </p:tgtEl>
                                      </p:cBhvr>
                                    </p:animEffect>
                                    <p:set>
                                      <p:cBhvr>
                                        <p:cTn id="34" dur="1" fill="hold">
                                          <p:stCondLst>
                                            <p:cond delay="499"/>
                                          </p:stCondLst>
                                        </p:cTn>
                                        <p:tgtEl>
                                          <p:spTgt spid="11"/>
                                        </p:tgtEl>
                                        <p:attrNameLst>
                                          <p:attrName>style.visibility</p:attrName>
                                        </p:attrNameLst>
                                      </p:cBhvr>
                                      <p:to>
                                        <p:strVal val="hidden"/>
                                      </p:to>
                                    </p:set>
                                  </p:childTnLst>
                                </p:cTn>
                              </p:par>
                            </p:childTnLst>
                          </p:cTn>
                        </p:par>
                        <p:par>
                          <p:cTn id="35" fill="hold">
                            <p:stCondLst>
                              <p:cond delay="500"/>
                            </p:stCondLst>
                            <p:childTnLst>
                              <p:par>
                                <p:cTn id="36" presetID="10" presetClass="entr" presetSubtype="0" fill="hold" nodeType="afterEffect">
                                  <p:stCondLst>
                                    <p:cond delay="0"/>
                                  </p:stCondLst>
                                  <p:childTnLst>
                                    <p:set>
                                      <p:cBhvr>
                                        <p:cTn id="37" dur="1" fill="hold">
                                          <p:stCondLst>
                                            <p:cond delay="0"/>
                                          </p:stCondLst>
                                        </p:cTn>
                                        <p:tgtEl>
                                          <p:spTgt spid="10"/>
                                        </p:tgtEl>
                                        <p:attrNameLst>
                                          <p:attrName>style.visibility</p:attrName>
                                        </p:attrNameLst>
                                      </p:cBhvr>
                                      <p:to>
                                        <p:strVal val="visible"/>
                                      </p:to>
                                    </p:set>
                                    <p:animEffect transition="in" filter="fade">
                                      <p:cBhvr>
                                        <p:cTn id="38" dur="500"/>
                                        <p:tgtEl>
                                          <p:spTgt spid="10"/>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xit" presetSubtype="0" fill="hold" nodeType="clickEffect">
                                  <p:stCondLst>
                                    <p:cond delay="0"/>
                                  </p:stCondLst>
                                  <p:childTnLst>
                                    <p:animEffect transition="out" filter="fade">
                                      <p:cBhvr>
                                        <p:cTn id="42" dur="500"/>
                                        <p:tgtEl>
                                          <p:spTgt spid="10"/>
                                        </p:tgtEl>
                                      </p:cBhvr>
                                    </p:animEffect>
                                    <p:set>
                                      <p:cBhvr>
                                        <p:cTn id="43" dur="1" fill="hold">
                                          <p:stCondLst>
                                            <p:cond delay="499"/>
                                          </p:stCondLst>
                                        </p:cTn>
                                        <p:tgtEl>
                                          <p:spTgt spid="10"/>
                                        </p:tgtEl>
                                        <p:attrNameLst>
                                          <p:attrName>style.visibility</p:attrName>
                                        </p:attrNameLst>
                                      </p:cBhvr>
                                      <p:to>
                                        <p:strVal val="hidden"/>
                                      </p:to>
                                    </p:set>
                                  </p:childTnLst>
                                </p:cTn>
                              </p:par>
                            </p:childTnLst>
                          </p:cTn>
                        </p:par>
                        <p:par>
                          <p:cTn id="44" fill="hold">
                            <p:stCondLst>
                              <p:cond delay="500"/>
                            </p:stCondLst>
                            <p:childTnLst>
                              <p:par>
                                <p:cTn id="45" presetID="10" presetClass="exit" presetSubtype="0" fill="hold" nodeType="afterEffect">
                                  <p:stCondLst>
                                    <p:cond delay="0"/>
                                  </p:stCondLst>
                                  <p:childTnLst>
                                    <p:animEffect transition="out" filter="fade">
                                      <p:cBhvr>
                                        <p:cTn id="46" dur="500"/>
                                        <p:tgtEl>
                                          <p:spTgt spid="5"/>
                                        </p:tgtEl>
                                      </p:cBhvr>
                                    </p:animEffect>
                                    <p:set>
                                      <p:cBhvr>
                                        <p:cTn id="47" dur="1" fill="hold">
                                          <p:stCondLst>
                                            <p:cond delay="499"/>
                                          </p:stCondLst>
                                        </p:cTn>
                                        <p:tgtEl>
                                          <p:spTgt spid="5"/>
                                        </p:tgtEl>
                                        <p:attrNameLst>
                                          <p:attrName>style.visibility</p:attrName>
                                        </p:attrNameLst>
                                      </p:cBhvr>
                                      <p:to>
                                        <p:strVal val="hidden"/>
                                      </p:to>
                                    </p:set>
                                  </p:childTnLst>
                                </p:cTn>
                              </p:par>
                            </p:childTnLst>
                          </p:cTn>
                        </p:par>
                        <p:par>
                          <p:cTn id="48" fill="hold">
                            <p:stCondLst>
                              <p:cond delay="1000"/>
                            </p:stCondLst>
                            <p:childTnLst>
                              <p:par>
                                <p:cTn id="49" presetID="10" presetClass="exit" presetSubtype="0" fill="hold" grpId="1" nodeType="afterEffect">
                                  <p:stCondLst>
                                    <p:cond delay="0"/>
                                  </p:stCondLst>
                                  <p:childTnLst>
                                    <p:animEffect transition="out" filter="fade">
                                      <p:cBhvr>
                                        <p:cTn id="50" dur="500"/>
                                        <p:tgtEl>
                                          <p:spTgt spid="9"/>
                                        </p:tgtEl>
                                      </p:cBhvr>
                                    </p:animEffect>
                                    <p:set>
                                      <p:cBhvr>
                                        <p:cTn id="51" dur="1" fill="hold">
                                          <p:stCondLst>
                                            <p:cond delay="499"/>
                                          </p:stCondLst>
                                        </p:cTn>
                                        <p:tgtEl>
                                          <p:spTgt spid="9"/>
                                        </p:tgtEl>
                                        <p:attrNameLst>
                                          <p:attrName>style.visibility</p:attrName>
                                        </p:attrNameLst>
                                      </p:cBhvr>
                                      <p:to>
                                        <p:strVal val="hidden"/>
                                      </p:to>
                                    </p:set>
                                  </p:childTnLst>
                                </p:cTn>
                              </p:par>
                            </p:childTnLst>
                          </p:cTn>
                        </p:par>
                        <p:par>
                          <p:cTn id="52" fill="hold">
                            <p:stCondLst>
                              <p:cond delay="1500"/>
                            </p:stCondLst>
                            <p:childTnLst>
                              <p:par>
                                <p:cTn id="53" presetID="22" presetClass="entr" presetSubtype="8" fill="hold" grpId="0" nodeType="after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wipe(left)">
                                      <p:cBhvr>
                                        <p:cTn id="55" dur="500"/>
                                        <p:tgtEl>
                                          <p:spTgt spid="20"/>
                                        </p:tgtEl>
                                      </p:cBhvr>
                                    </p:animEffect>
                                  </p:childTnLst>
                                </p:cTn>
                              </p:par>
                            </p:childTnLst>
                          </p:cTn>
                        </p:par>
                        <p:par>
                          <p:cTn id="56" fill="hold">
                            <p:stCondLst>
                              <p:cond delay="2000"/>
                            </p:stCondLst>
                            <p:childTnLst>
                              <p:par>
                                <p:cTn id="57" presetID="10" presetClass="entr" presetSubtype="0" fill="hold" nodeType="afterEffect">
                                  <p:stCondLst>
                                    <p:cond delay="0"/>
                                  </p:stCondLst>
                                  <p:childTnLst>
                                    <p:set>
                                      <p:cBhvr>
                                        <p:cTn id="58" dur="1" fill="hold">
                                          <p:stCondLst>
                                            <p:cond delay="0"/>
                                          </p:stCondLst>
                                        </p:cTn>
                                        <p:tgtEl>
                                          <p:spTgt spid="2"/>
                                        </p:tgtEl>
                                        <p:attrNameLst>
                                          <p:attrName>style.visibility</p:attrName>
                                        </p:attrNameLst>
                                      </p:cBhvr>
                                      <p:to>
                                        <p:strVal val="visible"/>
                                      </p:to>
                                    </p:set>
                                    <p:animEffect transition="in" filter="fade">
                                      <p:cBhvr>
                                        <p:cTn id="5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9" grpId="1" animBg="1"/>
      <p:bldP spid="7" grpId="0"/>
      <p:bldP spid="20"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755650" y="2191221"/>
            <a:ext cx="7632701" cy="792619"/>
          </a:xfrm>
          <a:prstGeom prst="rect">
            <a:avLst/>
          </a:prstGeom>
          <a:solidFill>
            <a:srgbClr val="8D358B"/>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dirty="0"/>
              <a:t>Let’s take a look at some changes that happen in the female body </a:t>
            </a:r>
            <a:br>
              <a:rPr lang="en-GB" dirty="0"/>
            </a:br>
            <a:r>
              <a:rPr lang="en-GB" dirty="0"/>
              <a:t>during puberty…</a:t>
            </a:r>
          </a:p>
        </p:txBody>
      </p:sp>
      <p:sp>
        <p:nvSpPr>
          <p:cNvPr id="7" name="TextBox 6"/>
          <p:cNvSpPr txBox="1"/>
          <p:nvPr/>
        </p:nvSpPr>
        <p:spPr>
          <a:xfrm>
            <a:off x="755650" y="1718441"/>
            <a:ext cx="7632700" cy="369332"/>
          </a:xfrm>
          <a:prstGeom prst="rect">
            <a:avLst/>
          </a:prstGeom>
          <a:noFill/>
        </p:spPr>
        <p:txBody>
          <a:bodyPr wrap="square" rtlCol="0">
            <a:spAutoFit/>
          </a:bodyPr>
          <a:lstStyle/>
          <a:p>
            <a:r>
              <a:rPr lang="en-GB" dirty="0"/>
              <a:t>Puberty usually starts between the ages of 8 and 13 in  females.</a:t>
            </a:r>
          </a:p>
        </p:txBody>
      </p:sp>
      <p:grpSp>
        <p:nvGrpSpPr>
          <p:cNvPr id="3" name="Group 2"/>
          <p:cNvGrpSpPr/>
          <p:nvPr/>
        </p:nvGrpSpPr>
        <p:grpSpPr>
          <a:xfrm>
            <a:off x="1120118" y="2728689"/>
            <a:ext cx="3240360" cy="3622808"/>
            <a:chOff x="1120118" y="2728689"/>
            <a:chExt cx="3240360" cy="3622808"/>
          </a:xfrm>
        </p:grpSpPr>
        <p:sp>
          <p:nvSpPr>
            <p:cNvPr id="14" name="Rectangle 13"/>
            <p:cNvSpPr/>
            <p:nvPr/>
          </p:nvSpPr>
          <p:spPr>
            <a:xfrm>
              <a:off x="1120118" y="5428167"/>
              <a:ext cx="3240360" cy="923330"/>
            </a:xfrm>
            <a:prstGeom prst="rect">
              <a:avLst/>
            </a:prstGeom>
          </p:spPr>
          <p:txBody>
            <a:bodyPr wrap="square">
              <a:spAutoFit/>
            </a:bodyPr>
            <a:lstStyle/>
            <a:p>
              <a:pPr algn="ctr"/>
              <a:r>
                <a:rPr lang="en-GB" dirty="0"/>
                <a:t>The female body gets curvier, as the hips get wider and breasts develop.</a:t>
              </a:r>
            </a:p>
          </p:txBody>
        </p:sp>
        <p:pic>
          <p:nvPicPr>
            <p:cNvPr id="23" name="Picture 22"/>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691680" y="2728689"/>
              <a:ext cx="2313260" cy="2699477"/>
            </a:xfrm>
            <a:prstGeom prst="rect">
              <a:avLst/>
            </a:prstGeom>
          </p:spPr>
        </p:pic>
      </p:grpSp>
      <p:grpSp>
        <p:nvGrpSpPr>
          <p:cNvPr id="4" name="Group 3"/>
          <p:cNvGrpSpPr/>
          <p:nvPr/>
        </p:nvGrpSpPr>
        <p:grpSpPr>
          <a:xfrm>
            <a:off x="4890500" y="2817717"/>
            <a:ext cx="3240360" cy="3563611"/>
            <a:chOff x="4890500" y="2817717"/>
            <a:chExt cx="3240360" cy="3563611"/>
          </a:xfrm>
        </p:grpSpPr>
        <p:sp>
          <p:nvSpPr>
            <p:cNvPr id="17" name="Rectangle 16"/>
            <p:cNvSpPr/>
            <p:nvPr/>
          </p:nvSpPr>
          <p:spPr>
            <a:xfrm>
              <a:off x="4890500" y="4904000"/>
              <a:ext cx="3240360" cy="1477328"/>
            </a:xfrm>
            <a:prstGeom prst="rect">
              <a:avLst/>
            </a:prstGeom>
          </p:spPr>
          <p:txBody>
            <a:bodyPr wrap="square">
              <a:spAutoFit/>
            </a:bodyPr>
            <a:lstStyle/>
            <a:p>
              <a:pPr algn="ctr"/>
              <a:r>
                <a:rPr lang="en-GB" dirty="0"/>
                <a:t>The female body makes and stores eggs in ovaries. When these are not fertilised, they leave the body. This is called menstruation or ‘periods’. </a:t>
              </a:r>
            </a:p>
          </p:txBody>
        </p:sp>
        <p:pic>
          <p:nvPicPr>
            <p:cNvPr id="24" name="Picture 2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292080" y="2817717"/>
              <a:ext cx="2636780" cy="1979435"/>
            </a:xfrm>
            <a:prstGeom prst="rect">
              <a:avLst/>
            </a:prstGeom>
          </p:spPr>
        </p:pic>
      </p:grpSp>
      <p:sp>
        <p:nvSpPr>
          <p:cNvPr id="12" name="Title 1"/>
          <p:cNvSpPr>
            <a:spLocks noGrp="1"/>
          </p:cNvSpPr>
          <p:nvPr>
            <p:ph type="title"/>
          </p:nvPr>
        </p:nvSpPr>
        <p:spPr>
          <a:xfrm>
            <a:off x="467545" y="620688"/>
            <a:ext cx="8208912" cy="994306"/>
          </a:xfrm>
        </p:spPr>
        <p:txBody>
          <a:bodyPr/>
          <a:lstStyle/>
          <a:p>
            <a:pPr algn="ctr"/>
            <a:r>
              <a:rPr lang="en-GB" sz="3600" b="0" dirty="0"/>
              <a:t>How Bodies (and Emotions) Can Change during Puberty</a:t>
            </a:r>
            <a:endParaRPr lang="en-GB" sz="3600" dirty="0"/>
          </a:p>
        </p:txBody>
      </p:sp>
      <p:sp>
        <p:nvSpPr>
          <p:cNvPr id="11" name="Rectangle 10"/>
          <p:cNvSpPr/>
          <p:nvPr/>
        </p:nvSpPr>
        <p:spPr>
          <a:xfrm>
            <a:off x="754989" y="2981138"/>
            <a:ext cx="3817011" cy="2447028"/>
          </a:xfrm>
          <a:prstGeom prst="rect">
            <a:avLst/>
          </a:prstGeom>
          <a:solidFill>
            <a:srgbClr val="8D358B"/>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dirty="0"/>
              <a:t>Girls might notice that they have white or clear fluid coming from their vagina. It might be thin and wet or thick and sticky. This is nothing to worry about. It is called discharge and it’s just another sign that hormones are changing </a:t>
            </a:r>
            <a:br>
              <a:rPr lang="en-GB" dirty="0"/>
            </a:br>
            <a:r>
              <a:rPr lang="en-GB" dirty="0"/>
              <a:t>your body.</a:t>
            </a:r>
          </a:p>
        </p:txBody>
      </p:sp>
      <p:pic>
        <p:nvPicPr>
          <p:cNvPr id="15" name="Picture 14"/>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975994" y="2522880"/>
            <a:ext cx="2887664" cy="3366952"/>
          </a:xfrm>
          <a:prstGeom prst="rect">
            <a:avLst/>
          </a:prstGeom>
        </p:spPr>
      </p:pic>
    </p:spTree>
    <p:extLst>
      <p:ext uri="{BB962C8B-B14F-4D97-AF65-F5344CB8AC3E}">
        <p14:creationId xmlns:p14="http://schemas.microsoft.com/office/powerpoint/2010/main" val="22673945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par>
                          <p:cTn id="7" fill="hold">
                            <p:stCondLst>
                              <p:cond delay="0"/>
                            </p:stCondLst>
                            <p:childTnLst>
                              <p:par>
                                <p:cTn id="8" presetID="10" presetClass="entr" presetSubtype="0" fill="hold" grpId="0" nodeType="after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500"/>
                                        <p:tgtEl>
                                          <p:spTgt spid="3"/>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500"/>
                                        <p:tgtEl>
                                          <p:spTgt spid="4"/>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xit" presetSubtype="0" fill="hold" grpId="1" nodeType="clickEffect">
                                  <p:stCondLst>
                                    <p:cond delay="0"/>
                                  </p:stCondLst>
                                  <p:childTnLst>
                                    <p:animEffect transition="out" filter="fade">
                                      <p:cBhvr>
                                        <p:cTn id="24" dur="500"/>
                                        <p:tgtEl>
                                          <p:spTgt spid="9"/>
                                        </p:tgtEl>
                                      </p:cBhvr>
                                    </p:animEffect>
                                    <p:set>
                                      <p:cBhvr>
                                        <p:cTn id="25" dur="1" fill="hold">
                                          <p:stCondLst>
                                            <p:cond delay="499"/>
                                          </p:stCondLst>
                                        </p:cTn>
                                        <p:tgtEl>
                                          <p:spTgt spid="9"/>
                                        </p:tgtEl>
                                        <p:attrNameLst>
                                          <p:attrName>style.visibility</p:attrName>
                                        </p:attrNameLst>
                                      </p:cBhvr>
                                      <p:to>
                                        <p:strVal val="hidden"/>
                                      </p:to>
                                    </p:set>
                                  </p:childTnLst>
                                </p:cTn>
                              </p:par>
                            </p:childTnLst>
                          </p:cTn>
                        </p:par>
                        <p:par>
                          <p:cTn id="26" fill="hold">
                            <p:stCondLst>
                              <p:cond delay="500"/>
                            </p:stCondLst>
                            <p:childTnLst>
                              <p:par>
                                <p:cTn id="27" presetID="10" presetClass="exit" presetSubtype="0" fill="hold" nodeType="afterEffect">
                                  <p:stCondLst>
                                    <p:cond delay="0"/>
                                  </p:stCondLst>
                                  <p:childTnLst>
                                    <p:animEffect transition="out" filter="fade">
                                      <p:cBhvr>
                                        <p:cTn id="28" dur="500"/>
                                        <p:tgtEl>
                                          <p:spTgt spid="3"/>
                                        </p:tgtEl>
                                      </p:cBhvr>
                                    </p:animEffect>
                                    <p:set>
                                      <p:cBhvr>
                                        <p:cTn id="29" dur="1" fill="hold">
                                          <p:stCondLst>
                                            <p:cond delay="499"/>
                                          </p:stCondLst>
                                        </p:cTn>
                                        <p:tgtEl>
                                          <p:spTgt spid="3"/>
                                        </p:tgtEl>
                                        <p:attrNameLst>
                                          <p:attrName>style.visibility</p:attrName>
                                        </p:attrNameLst>
                                      </p:cBhvr>
                                      <p:to>
                                        <p:strVal val="hidden"/>
                                      </p:to>
                                    </p:set>
                                  </p:childTnLst>
                                </p:cTn>
                              </p:par>
                            </p:childTnLst>
                          </p:cTn>
                        </p:par>
                        <p:par>
                          <p:cTn id="30" fill="hold">
                            <p:stCondLst>
                              <p:cond delay="1000"/>
                            </p:stCondLst>
                            <p:childTnLst>
                              <p:par>
                                <p:cTn id="31" presetID="10" presetClass="exit" presetSubtype="0" fill="hold" nodeType="afterEffect">
                                  <p:stCondLst>
                                    <p:cond delay="0"/>
                                  </p:stCondLst>
                                  <p:childTnLst>
                                    <p:animEffect transition="out" filter="fade">
                                      <p:cBhvr>
                                        <p:cTn id="32" dur="500"/>
                                        <p:tgtEl>
                                          <p:spTgt spid="4"/>
                                        </p:tgtEl>
                                      </p:cBhvr>
                                    </p:animEffect>
                                    <p:set>
                                      <p:cBhvr>
                                        <p:cTn id="33" dur="1" fill="hold">
                                          <p:stCondLst>
                                            <p:cond delay="499"/>
                                          </p:stCondLst>
                                        </p:cTn>
                                        <p:tgtEl>
                                          <p:spTgt spid="4"/>
                                        </p:tgtEl>
                                        <p:attrNameLst>
                                          <p:attrName>style.visibility</p:attrName>
                                        </p:attrNameLst>
                                      </p:cBhvr>
                                      <p:to>
                                        <p:strVal val="hidden"/>
                                      </p:to>
                                    </p:set>
                                  </p:childTnLst>
                                </p:cTn>
                              </p:par>
                            </p:childTnLst>
                          </p:cTn>
                        </p:par>
                        <p:par>
                          <p:cTn id="34" fill="hold">
                            <p:stCondLst>
                              <p:cond delay="1500"/>
                            </p:stCondLst>
                            <p:childTnLst>
                              <p:par>
                                <p:cTn id="35" presetID="22" presetClass="entr" presetSubtype="8" fill="hold" grpId="0" nodeType="after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wipe(left)">
                                      <p:cBhvr>
                                        <p:cTn id="37" dur="500"/>
                                        <p:tgtEl>
                                          <p:spTgt spid="11"/>
                                        </p:tgtEl>
                                      </p:cBhvr>
                                    </p:animEffect>
                                  </p:childTnLst>
                                </p:cTn>
                              </p:par>
                            </p:childTnLst>
                          </p:cTn>
                        </p:par>
                        <p:par>
                          <p:cTn id="38" fill="hold">
                            <p:stCondLst>
                              <p:cond delay="2000"/>
                            </p:stCondLst>
                            <p:childTnLst>
                              <p:par>
                                <p:cTn id="39" presetID="10" presetClass="entr" presetSubtype="0" fill="hold" nodeType="afterEffect">
                                  <p:stCondLst>
                                    <p:cond delay="0"/>
                                  </p:stCondLst>
                                  <p:childTnLst>
                                    <p:set>
                                      <p:cBhvr>
                                        <p:cTn id="40" dur="1" fill="hold">
                                          <p:stCondLst>
                                            <p:cond delay="0"/>
                                          </p:stCondLst>
                                        </p:cTn>
                                        <p:tgtEl>
                                          <p:spTgt spid="15"/>
                                        </p:tgtEl>
                                        <p:attrNameLst>
                                          <p:attrName>style.visibility</p:attrName>
                                        </p:attrNameLst>
                                      </p:cBhvr>
                                      <p:to>
                                        <p:strVal val="visible"/>
                                      </p:to>
                                    </p:set>
                                    <p:animEffect transition="in" filter="fade">
                                      <p:cBhvr>
                                        <p:cTn id="41"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9" grpId="1" animBg="1"/>
      <p:bldP spid="7" grpId="0"/>
      <p:bldP spid="11"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Pentagon 20"/>
          <p:cNvSpPr/>
          <p:nvPr/>
        </p:nvSpPr>
        <p:spPr>
          <a:xfrm>
            <a:off x="457198" y="2388766"/>
            <a:ext cx="7931152" cy="408737"/>
          </a:xfrm>
          <a:prstGeom prst="homePlate">
            <a:avLst/>
          </a:prstGeom>
          <a:solidFill>
            <a:srgbClr val="2DB6BC"/>
          </a:solidFill>
          <a:ln>
            <a:noFill/>
          </a:ln>
        </p:spPr>
        <p:style>
          <a:lnRef idx="2">
            <a:schemeClr val="accent1">
              <a:shade val="50000"/>
            </a:schemeClr>
          </a:lnRef>
          <a:fillRef idx="1">
            <a:schemeClr val="accent1"/>
          </a:fillRef>
          <a:effectRef idx="0">
            <a:schemeClr val="accent1"/>
          </a:effectRef>
          <a:fontRef idx="minor">
            <a:schemeClr val="lt1"/>
          </a:fontRef>
        </p:style>
        <p:txBody>
          <a:bodyPr lIns="288000" tIns="108000" rIns="108000" bIns="108000" rtlCol="0" anchor="ctr"/>
          <a:lstStyle/>
          <a:p>
            <a:r>
              <a:rPr lang="en-GB" dirty="0"/>
              <a:t>However, there are some changes that both boys and girls can experience </a:t>
            </a:r>
          </a:p>
        </p:txBody>
      </p:sp>
      <p:sp>
        <p:nvSpPr>
          <p:cNvPr id="7" name="TextBox 6"/>
          <p:cNvSpPr txBox="1"/>
          <p:nvPr/>
        </p:nvSpPr>
        <p:spPr>
          <a:xfrm>
            <a:off x="755650" y="1668154"/>
            <a:ext cx="7632700" cy="646331"/>
          </a:xfrm>
          <a:prstGeom prst="rect">
            <a:avLst/>
          </a:prstGeom>
          <a:noFill/>
        </p:spPr>
        <p:txBody>
          <a:bodyPr wrap="square" rtlCol="0">
            <a:spAutoFit/>
          </a:bodyPr>
          <a:lstStyle/>
          <a:p>
            <a:r>
              <a:rPr lang="en-GB" dirty="0"/>
              <a:t>So, male and female bodies both go through some changes that don’t happen to the other gender. </a:t>
            </a:r>
          </a:p>
        </p:txBody>
      </p:sp>
      <p:sp>
        <p:nvSpPr>
          <p:cNvPr id="20" name="TextBox 19"/>
          <p:cNvSpPr txBox="1"/>
          <p:nvPr/>
        </p:nvSpPr>
        <p:spPr>
          <a:xfrm>
            <a:off x="971600" y="2924944"/>
            <a:ext cx="184731" cy="369332"/>
          </a:xfrm>
          <a:prstGeom prst="rect">
            <a:avLst/>
          </a:prstGeom>
          <a:noFill/>
        </p:spPr>
        <p:txBody>
          <a:bodyPr wrap="none" rtlCol="0">
            <a:spAutoFit/>
          </a:bodyPr>
          <a:lstStyle/>
          <a:p>
            <a:endParaRPr lang="en-GB" dirty="0"/>
          </a:p>
        </p:txBody>
      </p:sp>
      <p:sp>
        <p:nvSpPr>
          <p:cNvPr id="23" name="Rectangle 22"/>
          <p:cNvSpPr/>
          <p:nvPr/>
        </p:nvSpPr>
        <p:spPr>
          <a:xfrm>
            <a:off x="457199" y="3615267"/>
            <a:ext cx="8220074" cy="2165220"/>
          </a:xfrm>
          <a:prstGeom prst="rect">
            <a:avLst/>
          </a:prstGeom>
          <a:solidFill>
            <a:srgbClr val="8D358B"/>
          </a:solidFill>
          <a:ln>
            <a:noFill/>
          </a:ln>
        </p:spPr>
        <p:style>
          <a:lnRef idx="2">
            <a:schemeClr val="accent1">
              <a:shade val="50000"/>
            </a:schemeClr>
          </a:lnRef>
          <a:fillRef idx="1">
            <a:schemeClr val="accent1"/>
          </a:fillRef>
          <a:effectRef idx="0">
            <a:schemeClr val="accent1"/>
          </a:effectRef>
          <a:fontRef idx="minor">
            <a:schemeClr val="lt1"/>
          </a:fontRef>
        </p:style>
        <p:txBody>
          <a:bodyPr lIns="4140000" tIns="108000" rIns="108000" bIns="108000" rtlCol="0" anchor="ctr"/>
          <a:lstStyle/>
          <a:p>
            <a:r>
              <a:rPr lang="en-GB" dirty="0"/>
              <a:t>The hormones stimulate the glands in your skin, including the sweat glands under your arms. This can cause </a:t>
            </a:r>
            <a:br>
              <a:rPr lang="en-GB" dirty="0"/>
            </a:br>
            <a:r>
              <a:rPr lang="en-GB" dirty="0"/>
              <a:t>body odour.</a:t>
            </a:r>
          </a:p>
        </p:txBody>
      </p:sp>
      <p:pic>
        <p:nvPicPr>
          <p:cNvPr id="5" name="Picture 4"/>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150758" y="3861048"/>
            <a:ext cx="629154" cy="1625454"/>
          </a:xfrm>
          <a:prstGeom prst="rect">
            <a:avLst/>
          </a:prstGeom>
        </p:spPr>
      </p:pic>
      <p:pic>
        <p:nvPicPr>
          <p:cNvPr id="11" name="Picture 10"/>
          <p:cNvPicPr>
            <a:picLocks noChangeAspect="1"/>
          </p:cNvPicPr>
          <p:nvPr/>
        </p:nvPicPr>
        <p:blipFill rotWithShape="1">
          <a:blip r:embed="rId3" cstate="screen">
            <a:extLst>
              <a:ext uri="{28A0092B-C50C-407E-A947-70E740481C1C}">
                <a14:useLocalDpi xmlns:a14="http://schemas.microsoft.com/office/drawing/2010/main"/>
              </a:ext>
            </a:extLst>
          </a:blip>
          <a:srcRect b="4541"/>
          <a:stretch/>
        </p:blipFill>
        <p:spPr>
          <a:xfrm>
            <a:off x="1156331" y="2871784"/>
            <a:ext cx="1399445" cy="2908703"/>
          </a:xfrm>
          <a:prstGeom prst="rect">
            <a:avLst/>
          </a:prstGeom>
        </p:spPr>
      </p:pic>
      <p:sp>
        <p:nvSpPr>
          <p:cNvPr id="10" name="Title 1"/>
          <p:cNvSpPr>
            <a:spLocks noGrp="1"/>
          </p:cNvSpPr>
          <p:nvPr>
            <p:ph type="title"/>
          </p:nvPr>
        </p:nvSpPr>
        <p:spPr>
          <a:xfrm>
            <a:off x="467545" y="620688"/>
            <a:ext cx="8208912" cy="994306"/>
          </a:xfrm>
        </p:spPr>
        <p:txBody>
          <a:bodyPr/>
          <a:lstStyle/>
          <a:p>
            <a:pPr algn="ctr"/>
            <a:r>
              <a:rPr lang="en-GB" sz="3600" b="0" dirty="0"/>
              <a:t>How Bodies (and Emotions) Can Change during Puberty</a:t>
            </a:r>
            <a:endParaRPr lang="en-GB" sz="3600" dirty="0"/>
          </a:p>
        </p:txBody>
      </p:sp>
    </p:spTree>
    <p:extLst>
      <p:ext uri="{BB962C8B-B14F-4D97-AF65-F5344CB8AC3E}">
        <p14:creationId xmlns:p14="http://schemas.microsoft.com/office/powerpoint/2010/main" val="6434654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par>
                          <p:cTn id="7" fill="hold">
                            <p:stCondLst>
                              <p:cond delay="0"/>
                            </p:stCondLst>
                            <p:childTnLst>
                              <p:par>
                                <p:cTn id="8" presetID="22" presetClass="entr" presetSubtype="8" fill="hold" grpId="0" nodeType="afterEffect">
                                  <p:stCondLst>
                                    <p:cond delay="0"/>
                                  </p:stCondLst>
                                  <p:childTnLst>
                                    <p:set>
                                      <p:cBhvr>
                                        <p:cTn id="9" dur="1" fill="hold">
                                          <p:stCondLst>
                                            <p:cond delay="0"/>
                                          </p:stCondLst>
                                        </p:cTn>
                                        <p:tgtEl>
                                          <p:spTgt spid="21"/>
                                        </p:tgtEl>
                                        <p:attrNameLst>
                                          <p:attrName>style.visibility</p:attrName>
                                        </p:attrNameLst>
                                      </p:cBhvr>
                                      <p:to>
                                        <p:strVal val="visible"/>
                                      </p:to>
                                    </p:set>
                                    <p:animEffect transition="in" filter="wipe(left)">
                                      <p:cBhvr>
                                        <p:cTn id="10" dur="500"/>
                                        <p:tgtEl>
                                          <p:spTgt spid="21"/>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3"/>
                                        </p:tgtEl>
                                        <p:attrNameLst>
                                          <p:attrName>style.visibility</p:attrName>
                                        </p:attrNameLst>
                                      </p:cBhvr>
                                      <p:to>
                                        <p:strVal val="visible"/>
                                      </p:to>
                                    </p:set>
                                    <p:animEffect transition="in" filter="fade">
                                      <p:cBhvr>
                                        <p:cTn id="15" dur="500"/>
                                        <p:tgtEl>
                                          <p:spTgt spid="23"/>
                                        </p:tgtEl>
                                      </p:cBhvr>
                                    </p:animEffect>
                                  </p:childTnLst>
                                </p:cTn>
                              </p:par>
                              <p:par>
                                <p:cTn id="16" presetID="10" presetClass="entr" presetSubtype="0" fill="hold" nodeType="with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fade">
                                      <p:cBhvr>
                                        <p:cTn id="18" dur="500"/>
                                        <p:tgtEl>
                                          <p:spTgt spid="11"/>
                                        </p:tgtEl>
                                      </p:cBhvr>
                                    </p:animEffect>
                                  </p:childTnLst>
                                </p:cTn>
                              </p:par>
                              <p:par>
                                <p:cTn id="19" presetID="10" presetClass="entr" presetSubtype="0"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7" grpId="0"/>
      <p:bldP spid="2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755650" y="1668154"/>
            <a:ext cx="7632700" cy="646331"/>
          </a:xfrm>
          <a:prstGeom prst="rect">
            <a:avLst/>
          </a:prstGeom>
          <a:noFill/>
        </p:spPr>
        <p:txBody>
          <a:bodyPr wrap="square" rtlCol="0">
            <a:spAutoFit/>
          </a:bodyPr>
          <a:lstStyle/>
          <a:p>
            <a:r>
              <a:rPr lang="en-GB" dirty="0"/>
              <a:t>Another change that young people might experience when they go through puberty is called </a:t>
            </a:r>
            <a:r>
              <a:rPr lang="en-GB" b="1" dirty="0"/>
              <a:t>nocturnal emissions</a:t>
            </a:r>
            <a:r>
              <a:rPr lang="en-GB" dirty="0"/>
              <a:t>, or </a:t>
            </a:r>
            <a:r>
              <a:rPr lang="en-GB" b="1" dirty="0"/>
              <a:t>wet dreams</a:t>
            </a:r>
            <a:r>
              <a:rPr lang="en-GB" dirty="0"/>
              <a:t>.</a:t>
            </a:r>
          </a:p>
        </p:txBody>
      </p:sp>
      <p:sp>
        <p:nvSpPr>
          <p:cNvPr id="20" name="TextBox 19"/>
          <p:cNvSpPr txBox="1"/>
          <p:nvPr/>
        </p:nvSpPr>
        <p:spPr>
          <a:xfrm>
            <a:off x="971600" y="2924944"/>
            <a:ext cx="184731" cy="369332"/>
          </a:xfrm>
          <a:prstGeom prst="rect">
            <a:avLst/>
          </a:prstGeom>
          <a:noFill/>
        </p:spPr>
        <p:txBody>
          <a:bodyPr wrap="none" rtlCol="0">
            <a:spAutoFit/>
          </a:bodyPr>
          <a:lstStyle/>
          <a:p>
            <a:endParaRPr lang="en-GB" dirty="0"/>
          </a:p>
        </p:txBody>
      </p:sp>
      <p:sp>
        <p:nvSpPr>
          <p:cNvPr id="23" name="Rectangle 22"/>
          <p:cNvSpPr/>
          <p:nvPr/>
        </p:nvSpPr>
        <p:spPr>
          <a:xfrm>
            <a:off x="755649" y="2420888"/>
            <a:ext cx="7632701" cy="3671937"/>
          </a:xfrm>
          <a:prstGeom prst="rect">
            <a:avLst/>
          </a:prstGeom>
          <a:solidFill>
            <a:srgbClr val="8D358B"/>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t" anchorCtr="0"/>
          <a:lstStyle/>
          <a:p>
            <a:r>
              <a:rPr lang="en-GB" dirty="0"/>
              <a:t>Males and females can experience wet dreams and, as you might have guessed from the word 'dreams', they happen when we are asleep.</a:t>
            </a:r>
          </a:p>
        </p:txBody>
      </p:sp>
      <p:sp>
        <p:nvSpPr>
          <p:cNvPr id="10" name="Title 1"/>
          <p:cNvSpPr>
            <a:spLocks noGrp="1"/>
          </p:cNvSpPr>
          <p:nvPr>
            <p:ph type="title"/>
          </p:nvPr>
        </p:nvSpPr>
        <p:spPr>
          <a:xfrm>
            <a:off x="467545" y="620688"/>
            <a:ext cx="8208912" cy="994306"/>
          </a:xfrm>
        </p:spPr>
        <p:txBody>
          <a:bodyPr/>
          <a:lstStyle/>
          <a:p>
            <a:pPr algn="ctr"/>
            <a:r>
              <a:rPr lang="en-GB" sz="3600" b="0" dirty="0"/>
              <a:t>How Bodies (and Emotions) Can Change during Puberty</a:t>
            </a:r>
            <a:endParaRPr lang="en-GB" sz="3600" dirty="0"/>
          </a:p>
        </p:txBody>
      </p:sp>
      <p:pic>
        <p:nvPicPr>
          <p:cNvPr id="2" name="Picture 1"/>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39552" y="3571227"/>
            <a:ext cx="4022172" cy="2294493"/>
          </a:xfrm>
          <a:prstGeom prst="rect">
            <a:avLst/>
          </a:prstGeom>
        </p:spPr>
      </p:pic>
      <p:pic>
        <p:nvPicPr>
          <p:cNvPr id="3" name="Picture 2"/>
          <p:cNvPicPr>
            <a:picLocks noChangeAspect="1"/>
          </p:cNvPicPr>
          <p:nvPr/>
        </p:nvPicPr>
        <p:blipFill rotWithShape="1">
          <a:blip r:embed="rId3" cstate="screen">
            <a:extLst>
              <a:ext uri="{28A0092B-C50C-407E-A947-70E740481C1C}">
                <a14:useLocalDpi xmlns:a14="http://schemas.microsoft.com/office/drawing/2010/main"/>
              </a:ext>
            </a:extLst>
          </a:blip>
          <a:srcRect b="34721"/>
          <a:stretch/>
        </p:blipFill>
        <p:spPr>
          <a:xfrm>
            <a:off x="4788024" y="3294277"/>
            <a:ext cx="3384376" cy="2799020"/>
          </a:xfrm>
          <a:prstGeom prst="rect">
            <a:avLst/>
          </a:prstGeom>
        </p:spPr>
      </p:pic>
    </p:spTree>
    <p:extLst>
      <p:ext uri="{BB962C8B-B14F-4D97-AF65-F5344CB8AC3E}">
        <p14:creationId xmlns:p14="http://schemas.microsoft.com/office/powerpoint/2010/main" val="37587599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23"/>
                                        </p:tgtEl>
                                        <p:attrNameLst>
                                          <p:attrName>style.visibility</p:attrName>
                                        </p:attrNameLst>
                                      </p:cBhvr>
                                      <p:to>
                                        <p:strVal val="visible"/>
                                      </p:to>
                                    </p:set>
                                    <p:animEffect transition="in" filter="fade">
                                      <p:cBhvr>
                                        <p:cTn id="11" dur="500"/>
                                        <p:tgtEl>
                                          <p:spTgt spid="23"/>
                                        </p:tgtEl>
                                      </p:cBhvr>
                                    </p:animEffect>
                                  </p:childTnLst>
                                </p:cTn>
                              </p:par>
                            </p:childTnLst>
                          </p:cTn>
                        </p:par>
                        <p:par>
                          <p:cTn id="12" fill="hold">
                            <p:stCondLst>
                              <p:cond delay="500"/>
                            </p:stCondLst>
                            <p:childTnLst>
                              <p:par>
                                <p:cTn id="13" presetID="42" presetClass="entr" presetSubtype="0"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1000"/>
                                        <p:tgtEl>
                                          <p:spTgt spid="2"/>
                                        </p:tgtEl>
                                      </p:cBhvr>
                                    </p:animEffect>
                                    <p:anim calcmode="lin" valueType="num">
                                      <p:cBhvr>
                                        <p:cTn id="16" dur="1000" fill="hold"/>
                                        <p:tgtEl>
                                          <p:spTgt spid="2"/>
                                        </p:tgtEl>
                                        <p:attrNameLst>
                                          <p:attrName>ppt_x</p:attrName>
                                        </p:attrNameLst>
                                      </p:cBhvr>
                                      <p:tavLst>
                                        <p:tav tm="0">
                                          <p:val>
                                            <p:strVal val="#ppt_x"/>
                                          </p:val>
                                        </p:tav>
                                        <p:tav tm="100000">
                                          <p:val>
                                            <p:strVal val="#ppt_x"/>
                                          </p:val>
                                        </p:tav>
                                      </p:tavLst>
                                    </p:anim>
                                    <p:anim calcmode="lin" valueType="num">
                                      <p:cBhvr>
                                        <p:cTn id="17" dur="1000" fill="hold"/>
                                        <p:tgtEl>
                                          <p:spTgt spid="2"/>
                                        </p:tgtEl>
                                        <p:attrNameLst>
                                          <p:attrName>ppt_y</p:attrName>
                                        </p:attrNameLst>
                                      </p:cBhvr>
                                      <p:tavLst>
                                        <p:tav tm="0">
                                          <p:val>
                                            <p:strVal val="#ppt_y+.1"/>
                                          </p:val>
                                        </p:tav>
                                        <p:tav tm="100000">
                                          <p:val>
                                            <p:strVal val="#ppt_y"/>
                                          </p:val>
                                        </p:tav>
                                      </p:tavLst>
                                    </p:anim>
                                  </p:childTnLst>
                                </p:cTn>
                              </p:par>
                              <p:par>
                                <p:cTn id="18" presetID="42" presetClass="entr" presetSubtype="0" fill="hold" nodeType="with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fade">
                                      <p:cBhvr>
                                        <p:cTn id="20" dur="1000"/>
                                        <p:tgtEl>
                                          <p:spTgt spid="3"/>
                                        </p:tgtEl>
                                      </p:cBhvr>
                                    </p:animEffect>
                                    <p:anim calcmode="lin" valueType="num">
                                      <p:cBhvr>
                                        <p:cTn id="21" dur="1000" fill="hold"/>
                                        <p:tgtEl>
                                          <p:spTgt spid="3"/>
                                        </p:tgtEl>
                                        <p:attrNameLst>
                                          <p:attrName>ppt_x</p:attrName>
                                        </p:attrNameLst>
                                      </p:cBhvr>
                                      <p:tavLst>
                                        <p:tav tm="0">
                                          <p:val>
                                            <p:strVal val="#ppt_x"/>
                                          </p:val>
                                        </p:tav>
                                        <p:tav tm="100000">
                                          <p:val>
                                            <p:strVal val="#ppt_x"/>
                                          </p:val>
                                        </p:tav>
                                      </p:tavLst>
                                    </p:anim>
                                    <p:anim calcmode="lin" valueType="num">
                                      <p:cBhvr>
                                        <p:cTn id="22"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2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extBox 19"/>
          <p:cNvSpPr txBox="1"/>
          <p:nvPr/>
        </p:nvSpPr>
        <p:spPr>
          <a:xfrm>
            <a:off x="971600" y="2924944"/>
            <a:ext cx="184731" cy="369332"/>
          </a:xfrm>
          <a:prstGeom prst="rect">
            <a:avLst/>
          </a:prstGeom>
          <a:noFill/>
        </p:spPr>
        <p:txBody>
          <a:bodyPr wrap="none" rtlCol="0">
            <a:spAutoFit/>
          </a:bodyPr>
          <a:lstStyle/>
          <a:p>
            <a:endParaRPr lang="en-GB" dirty="0"/>
          </a:p>
        </p:txBody>
      </p:sp>
      <p:sp>
        <p:nvSpPr>
          <p:cNvPr id="10" name="Title 1"/>
          <p:cNvSpPr>
            <a:spLocks noGrp="1"/>
          </p:cNvSpPr>
          <p:nvPr>
            <p:ph type="title"/>
          </p:nvPr>
        </p:nvSpPr>
        <p:spPr>
          <a:xfrm>
            <a:off x="467545" y="620688"/>
            <a:ext cx="8208912" cy="994306"/>
          </a:xfrm>
        </p:spPr>
        <p:txBody>
          <a:bodyPr/>
          <a:lstStyle/>
          <a:p>
            <a:pPr algn="ctr"/>
            <a:r>
              <a:rPr lang="en-GB" sz="3600" b="0" dirty="0"/>
              <a:t>How Bodies (and Emotions) Can Change during Puberty</a:t>
            </a:r>
            <a:endParaRPr lang="en-GB" sz="3600" dirty="0"/>
          </a:p>
        </p:txBody>
      </p:sp>
      <p:sp>
        <p:nvSpPr>
          <p:cNvPr id="5" name="Rectangle 4"/>
          <p:cNvSpPr/>
          <p:nvPr/>
        </p:nvSpPr>
        <p:spPr>
          <a:xfrm>
            <a:off x="683568" y="5324114"/>
            <a:ext cx="7704782" cy="772107"/>
          </a:xfrm>
          <a:prstGeom prst="rect">
            <a:avLst/>
          </a:prstGeom>
          <a:solidFill>
            <a:srgbClr val="8D358B"/>
          </a:solidFill>
        </p:spPr>
        <p:txBody>
          <a:bodyPr wrap="square" lIns="108000" tIns="108000" rIns="108000" bIns="108000">
            <a:spAutoFit/>
          </a:bodyPr>
          <a:lstStyle/>
          <a:p>
            <a:pPr algn="ctr"/>
            <a:r>
              <a:rPr lang="en-GB" dirty="0">
                <a:solidFill>
                  <a:schemeClr val="bg1"/>
                </a:solidFill>
              </a:rPr>
              <a:t>Either way, wet dreams are nothing at all to worry about. They are completely normal, but not everyone experiences them.</a:t>
            </a:r>
          </a:p>
        </p:txBody>
      </p:sp>
      <p:grpSp>
        <p:nvGrpSpPr>
          <p:cNvPr id="14" name="Group 13"/>
          <p:cNvGrpSpPr/>
          <p:nvPr/>
        </p:nvGrpSpPr>
        <p:grpSpPr>
          <a:xfrm>
            <a:off x="755650" y="1584167"/>
            <a:ext cx="7632700" cy="1445667"/>
            <a:chOff x="755650" y="1584167"/>
            <a:chExt cx="7632700" cy="1445667"/>
          </a:xfrm>
        </p:grpSpPr>
        <p:sp>
          <p:nvSpPr>
            <p:cNvPr id="7" name="TextBox 6"/>
            <p:cNvSpPr txBox="1"/>
            <p:nvPr/>
          </p:nvSpPr>
          <p:spPr>
            <a:xfrm>
              <a:off x="755650" y="1782448"/>
              <a:ext cx="7632700" cy="1049106"/>
            </a:xfrm>
            <a:prstGeom prst="rect">
              <a:avLst/>
            </a:prstGeom>
            <a:solidFill>
              <a:srgbClr val="2DB6BC"/>
            </a:solidFill>
          </p:spPr>
          <p:txBody>
            <a:bodyPr wrap="square" lIns="108000" tIns="108000" rIns="3240000" bIns="108000" rtlCol="0">
              <a:spAutoFit/>
            </a:bodyPr>
            <a:lstStyle/>
            <a:p>
              <a:r>
                <a:rPr lang="en-GB" dirty="0">
                  <a:solidFill>
                    <a:schemeClr val="bg1"/>
                  </a:solidFill>
                </a:rPr>
                <a:t>'If you have a penis, you might ejaculate semen (the fluid containing sperm) from your penis in the night.</a:t>
              </a:r>
            </a:p>
          </p:txBody>
        </p:sp>
        <p:grpSp>
          <p:nvGrpSpPr>
            <p:cNvPr id="13" name="Group 12"/>
            <p:cNvGrpSpPr/>
            <p:nvPr/>
          </p:nvGrpSpPr>
          <p:grpSpPr>
            <a:xfrm>
              <a:off x="5436096" y="1584167"/>
              <a:ext cx="2329774" cy="1445667"/>
              <a:chOff x="5436096" y="1640845"/>
              <a:chExt cx="2793954" cy="1733699"/>
            </a:xfrm>
          </p:grpSpPr>
          <p:pic>
            <p:nvPicPr>
              <p:cNvPr id="12" name="Picture 11"/>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573866" y="1918438"/>
                <a:ext cx="1656184" cy="1456106"/>
              </a:xfrm>
              <a:prstGeom prst="rect">
                <a:avLst/>
              </a:prstGeom>
            </p:spPr>
          </p:pic>
          <p:pic>
            <p:nvPicPr>
              <p:cNvPr id="8" name="Picture 7"/>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436096" y="1640845"/>
                <a:ext cx="979471" cy="1363981"/>
              </a:xfrm>
              <a:prstGeom prst="rect">
                <a:avLst/>
              </a:prstGeom>
            </p:spPr>
          </p:pic>
        </p:grpSp>
      </p:grpSp>
      <p:grpSp>
        <p:nvGrpSpPr>
          <p:cNvPr id="15" name="Group 14"/>
          <p:cNvGrpSpPr/>
          <p:nvPr/>
        </p:nvGrpSpPr>
        <p:grpSpPr>
          <a:xfrm>
            <a:off x="755650" y="3298248"/>
            <a:ext cx="7632700" cy="1880103"/>
            <a:chOff x="755650" y="3298248"/>
            <a:chExt cx="7632700" cy="1880103"/>
          </a:xfrm>
        </p:grpSpPr>
        <p:sp>
          <p:nvSpPr>
            <p:cNvPr id="4" name="Rectangle 3"/>
            <p:cNvSpPr/>
            <p:nvPr/>
          </p:nvSpPr>
          <p:spPr>
            <a:xfrm>
              <a:off x="755650" y="3298248"/>
              <a:ext cx="7632700" cy="1880103"/>
            </a:xfrm>
            <a:prstGeom prst="rect">
              <a:avLst/>
            </a:prstGeom>
            <a:solidFill>
              <a:srgbClr val="2DB6BC"/>
            </a:solidFill>
          </p:spPr>
          <p:txBody>
            <a:bodyPr wrap="square" lIns="108000" tIns="108000" rIns="3240000" bIns="108000">
              <a:spAutoFit/>
            </a:bodyPr>
            <a:lstStyle/>
            <a:p>
              <a:r>
                <a:rPr lang="en-GB" dirty="0">
                  <a:solidFill>
                    <a:schemeClr val="bg1"/>
                  </a:solidFill>
                </a:rPr>
                <a:t>If you have a vulva, you might notice it becomes wet in the night from some discharge. You might be dreaming about something of a sexual nature or you might not remember what you were dreaming about at all. </a:t>
              </a:r>
            </a:p>
          </p:txBody>
        </p:sp>
        <p:pic>
          <p:nvPicPr>
            <p:cNvPr id="9" name="Picture 8"/>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694700" y="3387666"/>
              <a:ext cx="1758332" cy="1727533"/>
            </a:xfrm>
            <a:prstGeom prst="rect">
              <a:avLst/>
            </a:prstGeom>
          </p:spPr>
        </p:pic>
      </p:grpSp>
    </p:spTree>
    <p:extLst>
      <p:ext uri="{BB962C8B-B14F-4D97-AF65-F5344CB8AC3E}">
        <p14:creationId xmlns:p14="http://schemas.microsoft.com/office/powerpoint/2010/main" val="10201337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left)">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wipe(left)">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
                                          </p:val>
                                        </p:tav>
                                        <p:tav tm="100000">
                                          <p:val>
                                            <p:strVal val="#ppt_x"/>
                                          </p:val>
                                        </p:tav>
                                      </p:tavLst>
                                    </p:anim>
                                    <p:anim calcmode="lin" valueType="num">
                                      <p:cBhvr>
                                        <p:cTn id="1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extBox 19"/>
          <p:cNvSpPr txBox="1"/>
          <p:nvPr/>
        </p:nvSpPr>
        <p:spPr>
          <a:xfrm>
            <a:off x="971600" y="2924944"/>
            <a:ext cx="184731" cy="369332"/>
          </a:xfrm>
          <a:prstGeom prst="rect">
            <a:avLst/>
          </a:prstGeom>
          <a:noFill/>
        </p:spPr>
        <p:txBody>
          <a:bodyPr wrap="none" rtlCol="0">
            <a:spAutoFit/>
          </a:bodyPr>
          <a:lstStyle/>
          <a:p>
            <a:endParaRPr lang="en-GB" dirty="0"/>
          </a:p>
        </p:txBody>
      </p:sp>
      <p:grpSp>
        <p:nvGrpSpPr>
          <p:cNvPr id="3" name="Group 2"/>
          <p:cNvGrpSpPr/>
          <p:nvPr/>
        </p:nvGrpSpPr>
        <p:grpSpPr>
          <a:xfrm>
            <a:off x="457199" y="3080302"/>
            <a:ext cx="8220074" cy="2700948"/>
            <a:chOff x="457199" y="3080302"/>
            <a:chExt cx="8220074" cy="2700948"/>
          </a:xfrm>
        </p:grpSpPr>
        <p:sp>
          <p:nvSpPr>
            <p:cNvPr id="12" name="Rectangle 11"/>
            <p:cNvSpPr/>
            <p:nvPr/>
          </p:nvSpPr>
          <p:spPr>
            <a:xfrm>
              <a:off x="457199" y="3615267"/>
              <a:ext cx="8220074" cy="2165220"/>
            </a:xfrm>
            <a:prstGeom prst="rect">
              <a:avLst/>
            </a:prstGeom>
            <a:solidFill>
              <a:srgbClr val="8D358B"/>
            </a:solidFill>
            <a:ln>
              <a:noFill/>
            </a:ln>
          </p:spPr>
          <p:style>
            <a:lnRef idx="2">
              <a:schemeClr val="accent1">
                <a:shade val="50000"/>
              </a:schemeClr>
            </a:lnRef>
            <a:fillRef idx="1">
              <a:schemeClr val="accent1"/>
            </a:fillRef>
            <a:effectRef idx="0">
              <a:schemeClr val="accent1"/>
            </a:effectRef>
            <a:fontRef idx="minor">
              <a:schemeClr val="lt1"/>
            </a:fontRef>
          </p:style>
          <p:txBody>
            <a:bodyPr lIns="288000" tIns="108000" rIns="4140000" bIns="108000" rtlCol="0" anchor="ctr"/>
            <a:lstStyle/>
            <a:p>
              <a:r>
                <a:rPr lang="en-GB" dirty="0">
                  <a:solidFill>
                    <a:schemeClr val="bg1"/>
                  </a:solidFill>
                </a:rPr>
                <a:t>Some young people develop acne (pimples or spots), as their skin gets oilier. These might be on the face, upper-back, or upper-chest. </a:t>
              </a:r>
            </a:p>
            <a:p>
              <a:pPr algn="ctr"/>
              <a:endParaRPr lang="en-GB" dirty="0"/>
            </a:p>
          </p:txBody>
        </p:sp>
        <p:pic>
          <p:nvPicPr>
            <p:cNvPr id="15" name="Picture 14"/>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985959" y="3080302"/>
              <a:ext cx="2951949" cy="2700948"/>
            </a:xfrm>
            <a:prstGeom prst="rect">
              <a:avLst/>
            </a:prstGeom>
          </p:spPr>
        </p:pic>
        <p:pic>
          <p:nvPicPr>
            <p:cNvPr id="16" name="Picture 1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238776" y="3226753"/>
              <a:ext cx="2365474" cy="2553734"/>
            </a:xfrm>
            <a:prstGeom prst="rect">
              <a:avLst/>
            </a:prstGeom>
          </p:spPr>
        </p:pic>
      </p:grpSp>
      <p:sp>
        <p:nvSpPr>
          <p:cNvPr id="13" name="Title 1"/>
          <p:cNvSpPr>
            <a:spLocks noGrp="1"/>
          </p:cNvSpPr>
          <p:nvPr>
            <p:ph type="title"/>
          </p:nvPr>
        </p:nvSpPr>
        <p:spPr>
          <a:xfrm>
            <a:off x="467545" y="620688"/>
            <a:ext cx="8208912" cy="994306"/>
          </a:xfrm>
        </p:spPr>
        <p:txBody>
          <a:bodyPr/>
          <a:lstStyle/>
          <a:p>
            <a:pPr algn="ctr"/>
            <a:r>
              <a:rPr lang="en-GB" sz="3600" b="0" dirty="0"/>
              <a:t>How Bodies (and Emotions) Can Change during Puberty</a:t>
            </a:r>
            <a:endParaRPr lang="en-GB" sz="3600" dirty="0"/>
          </a:p>
        </p:txBody>
      </p:sp>
      <p:sp>
        <p:nvSpPr>
          <p:cNvPr id="17" name="Pentagon 16"/>
          <p:cNvSpPr/>
          <p:nvPr/>
        </p:nvSpPr>
        <p:spPr>
          <a:xfrm>
            <a:off x="457198" y="2388766"/>
            <a:ext cx="7931152" cy="408737"/>
          </a:xfrm>
          <a:prstGeom prst="homePlate">
            <a:avLst/>
          </a:prstGeom>
          <a:solidFill>
            <a:srgbClr val="2DB6BC"/>
          </a:solidFill>
          <a:ln>
            <a:noFill/>
          </a:ln>
        </p:spPr>
        <p:style>
          <a:lnRef idx="2">
            <a:schemeClr val="accent1">
              <a:shade val="50000"/>
            </a:schemeClr>
          </a:lnRef>
          <a:fillRef idx="1">
            <a:schemeClr val="accent1"/>
          </a:fillRef>
          <a:effectRef idx="0">
            <a:schemeClr val="accent1"/>
          </a:effectRef>
          <a:fontRef idx="minor">
            <a:schemeClr val="lt1"/>
          </a:fontRef>
        </p:style>
        <p:txBody>
          <a:bodyPr lIns="288000" tIns="108000" rIns="108000" bIns="108000" rtlCol="0" anchor="ctr"/>
          <a:lstStyle/>
          <a:p>
            <a:r>
              <a:rPr lang="en-GB" dirty="0"/>
              <a:t>However, there are some changes that both boys and girls can experience </a:t>
            </a:r>
          </a:p>
        </p:txBody>
      </p:sp>
      <p:sp>
        <p:nvSpPr>
          <p:cNvPr id="18" name="TextBox 17"/>
          <p:cNvSpPr txBox="1"/>
          <p:nvPr/>
        </p:nvSpPr>
        <p:spPr>
          <a:xfrm>
            <a:off x="755650" y="1668154"/>
            <a:ext cx="7632700" cy="646331"/>
          </a:xfrm>
          <a:prstGeom prst="rect">
            <a:avLst/>
          </a:prstGeom>
          <a:noFill/>
        </p:spPr>
        <p:txBody>
          <a:bodyPr wrap="square" rtlCol="0">
            <a:spAutoFit/>
          </a:bodyPr>
          <a:lstStyle/>
          <a:p>
            <a:r>
              <a:rPr lang="en-GB" dirty="0"/>
              <a:t>So, male and female bodies both go through some changes that don’t happen to the other gender. </a:t>
            </a:r>
          </a:p>
        </p:txBody>
      </p:sp>
    </p:spTree>
    <p:extLst>
      <p:ext uri="{BB962C8B-B14F-4D97-AF65-F5344CB8AC3E}">
        <p14:creationId xmlns:p14="http://schemas.microsoft.com/office/powerpoint/2010/main" val="39405091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extBox 19"/>
          <p:cNvSpPr txBox="1"/>
          <p:nvPr/>
        </p:nvSpPr>
        <p:spPr>
          <a:xfrm>
            <a:off x="971600" y="2924944"/>
            <a:ext cx="184731" cy="369332"/>
          </a:xfrm>
          <a:prstGeom prst="rect">
            <a:avLst/>
          </a:prstGeom>
          <a:noFill/>
        </p:spPr>
        <p:txBody>
          <a:bodyPr wrap="none" rtlCol="0">
            <a:spAutoFit/>
          </a:bodyPr>
          <a:lstStyle/>
          <a:p>
            <a:endParaRPr lang="en-GB" dirty="0"/>
          </a:p>
        </p:txBody>
      </p:sp>
      <p:grpSp>
        <p:nvGrpSpPr>
          <p:cNvPr id="6" name="Group 5"/>
          <p:cNvGrpSpPr/>
          <p:nvPr/>
        </p:nvGrpSpPr>
        <p:grpSpPr>
          <a:xfrm>
            <a:off x="457199" y="2924944"/>
            <a:ext cx="8220074" cy="3803323"/>
            <a:chOff x="457199" y="2924944"/>
            <a:chExt cx="8220074" cy="3803323"/>
          </a:xfrm>
        </p:grpSpPr>
        <p:sp>
          <p:nvSpPr>
            <p:cNvPr id="12" name="Rectangle 11"/>
            <p:cNvSpPr/>
            <p:nvPr/>
          </p:nvSpPr>
          <p:spPr>
            <a:xfrm>
              <a:off x="457199" y="3615267"/>
              <a:ext cx="8220074" cy="2165220"/>
            </a:xfrm>
            <a:prstGeom prst="rect">
              <a:avLst/>
            </a:prstGeom>
            <a:solidFill>
              <a:srgbClr val="8D358B"/>
            </a:solidFill>
            <a:ln>
              <a:noFill/>
            </a:ln>
          </p:spPr>
          <p:style>
            <a:lnRef idx="2">
              <a:schemeClr val="accent1">
                <a:shade val="50000"/>
              </a:schemeClr>
            </a:lnRef>
            <a:fillRef idx="1">
              <a:schemeClr val="accent1"/>
            </a:fillRef>
            <a:effectRef idx="0">
              <a:schemeClr val="accent1"/>
            </a:effectRef>
            <a:fontRef idx="minor">
              <a:schemeClr val="lt1"/>
            </a:fontRef>
          </p:style>
          <p:txBody>
            <a:bodyPr lIns="4140000" tIns="108000" rIns="108000" bIns="108000" rtlCol="0" anchor="ctr"/>
            <a:lstStyle/>
            <a:p>
              <a:r>
                <a:rPr lang="en-GB" dirty="0"/>
                <a:t>Under-arm hair and pubic hair (hair around the genitals) begins to grow.</a:t>
              </a:r>
            </a:p>
          </p:txBody>
        </p:sp>
        <p:grpSp>
          <p:nvGrpSpPr>
            <p:cNvPr id="5" name="Group 4"/>
            <p:cNvGrpSpPr/>
            <p:nvPr/>
          </p:nvGrpSpPr>
          <p:grpSpPr>
            <a:xfrm>
              <a:off x="1043608" y="2924944"/>
              <a:ext cx="3119479" cy="3803323"/>
              <a:chOff x="1259632" y="2983142"/>
              <a:chExt cx="2930312" cy="3572687"/>
            </a:xfrm>
          </p:grpSpPr>
          <p:pic>
            <p:nvPicPr>
              <p:cNvPr id="3" name="Picture 2"/>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87825" y="2983142"/>
                <a:ext cx="1202119" cy="3542202"/>
              </a:xfrm>
              <a:prstGeom prst="rect">
                <a:avLst/>
              </a:prstGeom>
            </p:spPr>
          </p:pic>
          <p:pic>
            <p:nvPicPr>
              <p:cNvPr id="4" name="Picture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259632" y="2983142"/>
                <a:ext cx="1181606" cy="3572687"/>
              </a:xfrm>
              <a:prstGeom prst="rect">
                <a:avLst/>
              </a:prstGeom>
            </p:spPr>
          </p:pic>
        </p:grpSp>
      </p:grpSp>
      <p:sp>
        <p:nvSpPr>
          <p:cNvPr id="13" name="Title 1"/>
          <p:cNvSpPr>
            <a:spLocks noGrp="1"/>
          </p:cNvSpPr>
          <p:nvPr>
            <p:ph type="title"/>
          </p:nvPr>
        </p:nvSpPr>
        <p:spPr>
          <a:xfrm>
            <a:off x="467545" y="620688"/>
            <a:ext cx="8208912" cy="994306"/>
          </a:xfrm>
        </p:spPr>
        <p:txBody>
          <a:bodyPr/>
          <a:lstStyle/>
          <a:p>
            <a:pPr algn="ctr"/>
            <a:r>
              <a:rPr lang="en-GB" sz="3600" b="0" dirty="0"/>
              <a:t>How Bodies (and Emotions) Can Change during Puberty</a:t>
            </a:r>
            <a:endParaRPr lang="en-GB" sz="3600" dirty="0"/>
          </a:p>
        </p:txBody>
      </p:sp>
      <p:sp>
        <p:nvSpPr>
          <p:cNvPr id="14" name="Pentagon 13"/>
          <p:cNvSpPr/>
          <p:nvPr/>
        </p:nvSpPr>
        <p:spPr>
          <a:xfrm>
            <a:off x="457198" y="2388766"/>
            <a:ext cx="7931152" cy="408737"/>
          </a:xfrm>
          <a:prstGeom prst="homePlate">
            <a:avLst/>
          </a:prstGeom>
          <a:solidFill>
            <a:srgbClr val="2DB6BC"/>
          </a:solidFill>
          <a:ln>
            <a:noFill/>
          </a:ln>
        </p:spPr>
        <p:style>
          <a:lnRef idx="2">
            <a:schemeClr val="accent1">
              <a:shade val="50000"/>
            </a:schemeClr>
          </a:lnRef>
          <a:fillRef idx="1">
            <a:schemeClr val="accent1"/>
          </a:fillRef>
          <a:effectRef idx="0">
            <a:schemeClr val="accent1"/>
          </a:effectRef>
          <a:fontRef idx="minor">
            <a:schemeClr val="lt1"/>
          </a:fontRef>
        </p:style>
        <p:txBody>
          <a:bodyPr lIns="288000" tIns="108000" rIns="108000" bIns="108000" rtlCol="0" anchor="ctr"/>
          <a:lstStyle/>
          <a:p>
            <a:r>
              <a:rPr lang="en-GB" dirty="0"/>
              <a:t>However, there are some changes that both boys and girls can experience </a:t>
            </a:r>
          </a:p>
        </p:txBody>
      </p:sp>
      <p:sp>
        <p:nvSpPr>
          <p:cNvPr id="15" name="TextBox 14"/>
          <p:cNvSpPr txBox="1"/>
          <p:nvPr/>
        </p:nvSpPr>
        <p:spPr>
          <a:xfrm>
            <a:off x="755650" y="1668154"/>
            <a:ext cx="7632700" cy="646331"/>
          </a:xfrm>
          <a:prstGeom prst="rect">
            <a:avLst/>
          </a:prstGeom>
          <a:noFill/>
        </p:spPr>
        <p:txBody>
          <a:bodyPr wrap="square" rtlCol="0">
            <a:spAutoFit/>
          </a:bodyPr>
          <a:lstStyle/>
          <a:p>
            <a:r>
              <a:rPr lang="en-GB" dirty="0"/>
              <a:t>So, male and female bodies both go through some changes that don’t happen to the other gender. </a:t>
            </a:r>
          </a:p>
        </p:txBody>
      </p:sp>
    </p:spTree>
    <p:extLst>
      <p:ext uri="{BB962C8B-B14F-4D97-AF65-F5344CB8AC3E}">
        <p14:creationId xmlns:p14="http://schemas.microsoft.com/office/powerpoint/2010/main" val="23954526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extBox 19"/>
          <p:cNvSpPr txBox="1"/>
          <p:nvPr/>
        </p:nvSpPr>
        <p:spPr>
          <a:xfrm>
            <a:off x="990454" y="3140844"/>
            <a:ext cx="184731" cy="369332"/>
          </a:xfrm>
          <a:prstGeom prst="rect">
            <a:avLst/>
          </a:prstGeom>
          <a:noFill/>
        </p:spPr>
        <p:txBody>
          <a:bodyPr wrap="none" rtlCol="0">
            <a:spAutoFit/>
          </a:bodyPr>
          <a:lstStyle/>
          <a:p>
            <a:endParaRPr lang="en-GB" dirty="0"/>
          </a:p>
        </p:txBody>
      </p:sp>
      <p:sp>
        <p:nvSpPr>
          <p:cNvPr id="19" name="TextBox 18"/>
          <p:cNvSpPr txBox="1"/>
          <p:nvPr/>
        </p:nvSpPr>
        <p:spPr>
          <a:xfrm>
            <a:off x="755650" y="2339375"/>
            <a:ext cx="3816350" cy="3970318"/>
          </a:xfrm>
          <a:prstGeom prst="rect">
            <a:avLst/>
          </a:prstGeom>
          <a:noFill/>
        </p:spPr>
        <p:txBody>
          <a:bodyPr wrap="square" rtlCol="0">
            <a:spAutoFit/>
          </a:bodyPr>
          <a:lstStyle/>
          <a:p>
            <a:r>
              <a:rPr lang="en-GB" dirty="0"/>
              <a:t>It’s important that you find out about your own body and feel comfortable with it. It’s </a:t>
            </a:r>
            <a:r>
              <a:rPr lang="en-GB" b="1" dirty="0"/>
              <a:t>your body</a:t>
            </a:r>
            <a:r>
              <a:rPr lang="en-GB" dirty="0"/>
              <a:t>, so it’s ok to look at it and touch it. </a:t>
            </a:r>
          </a:p>
          <a:p>
            <a:endParaRPr lang="en-GB" dirty="0"/>
          </a:p>
          <a:p>
            <a:r>
              <a:rPr lang="en-GB" dirty="0"/>
              <a:t>As young people develop, they sometimes like to touch themselves. This is called masturbation. Masturbation can be a way of exploring your body and any new feelings you may have. </a:t>
            </a:r>
          </a:p>
          <a:p>
            <a:endParaRPr lang="en-GB" dirty="0"/>
          </a:p>
          <a:p>
            <a:r>
              <a:rPr lang="en-GB" dirty="0"/>
              <a:t>Masturbation is a private thing, but it is completely normal and safe.</a:t>
            </a:r>
          </a:p>
        </p:txBody>
      </p:sp>
      <p:pic>
        <p:nvPicPr>
          <p:cNvPr id="3" name="Picture 2"/>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220072" y="1772816"/>
            <a:ext cx="3066962" cy="4535909"/>
          </a:xfrm>
          <a:prstGeom prst="rect">
            <a:avLst/>
          </a:prstGeom>
        </p:spPr>
      </p:pic>
      <p:sp>
        <p:nvSpPr>
          <p:cNvPr id="12" name="Pentagon 11"/>
          <p:cNvSpPr/>
          <p:nvPr/>
        </p:nvSpPr>
        <p:spPr>
          <a:xfrm>
            <a:off x="457198" y="1772816"/>
            <a:ext cx="4330826" cy="408737"/>
          </a:xfrm>
          <a:prstGeom prst="homePlate">
            <a:avLst/>
          </a:prstGeom>
          <a:solidFill>
            <a:srgbClr val="2DB6BC"/>
          </a:solidFill>
          <a:ln>
            <a:noFill/>
          </a:ln>
        </p:spPr>
        <p:style>
          <a:lnRef idx="2">
            <a:schemeClr val="accent1">
              <a:shade val="50000"/>
            </a:schemeClr>
          </a:lnRef>
          <a:fillRef idx="1">
            <a:schemeClr val="accent1"/>
          </a:fillRef>
          <a:effectRef idx="0">
            <a:schemeClr val="accent1"/>
          </a:effectRef>
          <a:fontRef idx="minor">
            <a:schemeClr val="lt1"/>
          </a:fontRef>
        </p:style>
        <p:txBody>
          <a:bodyPr lIns="288000" tIns="108000" rIns="108000" bIns="108000" rtlCol="0" anchor="ctr"/>
          <a:lstStyle/>
          <a:p>
            <a:r>
              <a:rPr lang="en-GB" dirty="0"/>
              <a:t>Getting to Know Your Own Body</a:t>
            </a:r>
          </a:p>
        </p:txBody>
      </p:sp>
      <p:sp>
        <p:nvSpPr>
          <p:cNvPr id="8" name="Title 1"/>
          <p:cNvSpPr>
            <a:spLocks noGrp="1"/>
          </p:cNvSpPr>
          <p:nvPr>
            <p:ph type="title"/>
          </p:nvPr>
        </p:nvSpPr>
        <p:spPr>
          <a:xfrm>
            <a:off x="467545" y="620688"/>
            <a:ext cx="8208912" cy="994306"/>
          </a:xfrm>
        </p:spPr>
        <p:txBody>
          <a:bodyPr/>
          <a:lstStyle/>
          <a:p>
            <a:pPr algn="ctr"/>
            <a:r>
              <a:rPr lang="en-GB" sz="3600" b="0" dirty="0"/>
              <a:t>How Bodies (and Emotions) Can Change during Puberty</a:t>
            </a:r>
            <a:endParaRPr lang="en-GB" sz="3600" dirty="0"/>
          </a:p>
        </p:txBody>
      </p:sp>
    </p:spTree>
    <p:extLst>
      <p:ext uri="{BB962C8B-B14F-4D97-AF65-F5344CB8AC3E}">
        <p14:creationId xmlns:p14="http://schemas.microsoft.com/office/powerpoint/2010/main" val="40177810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500"/>
                                        <p:tgtEl>
                                          <p:spTgt spid="12"/>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extBox 19"/>
          <p:cNvSpPr txBox="1"/>
          <p:nvPr/>
        </p:nvSpPr>
        <p:spPr>
          <a:xfrm>
            <a:off x="990454" y="3140844"/>
            <a:ext cx="184731" cy="369332"/>
          </a:xfrm>
          <a:prstGeom prst="rect">
            <a:avLst/>
          </a:prstGeom>
          <a:noFill/>
        </p:spPr>
        <p:txBody>
          <a:bodyPr wrap="none" rtlCol="0">
            <a:spAutoFit/>
          </a:bodyPr>
          <a:lstStyle/>
          <a:p>
            <a:endParaRPr lang="en-GB" dirty="0"/>
          </a:p>
        </p:txBody>
      </p:sp>
      <p:sp>
        <p:nvSpPr>
          <p:cNvPr id="7" name="TextBox 6"/>
          <p:cNvSpPr txBox="1"/>
          <p:nvPr/>
        </p:nvSpPr>
        <p:spPr>
          <a:xfrm>
            <a:off x="755650" y="1863665"/>
            <a:ext cx="3816350" cy="3416320"/>
          </a:xfrm>
          <a:prstGeom prst="rect">
            <a:avLst/>
          </a:prstGeom>
          <a:noFill/>
        </p:spPr>
        <p:txBody>
          <a:bodyPr wrap="square" rtlCol="0">
            <a:spAutoFit/>
          </a:bodyPr>
          <a:lstStyle/>
          <a:p>
            <a:r>
              <a:rPr lang="en-GB" dirty="0"/>
              <a:t>All girls and boys go through these changes as they become women and men. </a:t>
            </a:r>
          </a:p>
          <a:p>
            <a:endParaRPr lang="en-GB" dirty="0"/>
          </a:p>
          <a:p>
            <a:r>
              <a:rPr lang="en-GB" dirty="0"/>
              <a:t>These changes happen at different times in different people. Some people may start puberty before or after their friends. </a:t>
            </a:r>
          </a:p>
          <a:p>
            <a:endParaRPr lang="en-GB" dirty="0"/>
          </a:p>
          <a:p>
            <a:r>
              <a:rPr lang="en-GB" dirty="0"/>
              <a:t>This is completely normal and no reason to worry. There is no ‘right’ or ‘wrong’ time to start puberty! </a:t>
            </a:r>
          </a:p>
        </p:txBody>
      </p:sp>
      <p:sp>
        <p:nvSpPr>
          <p:cNvPr id="4" name="Rectangle 3"/>
          <p:cNvSpPr/>
          <p:nvPr/>
        </p:nvSpPr>
        <p:spPr>
          <a:xfrm>
            <a:off x="755650" y="5527108"/>
            <a:ext cx="7632700" cy="369332"/>
          </a:xfrm>
          <a:prstGeom prst="rect">
            <a:avLst/>
          </a:prstGeom>
        </p:spPr>
        <p:txBody>
          <a:bodyPr wrap="square">
            <a:spAutoFit/>
          </a:bodyPr>
          <a:lstStyle/>
          <a:p>
            <a:r>
              <a:rPr lang="en-GB" b="1" dirty="0"/>
              <a:t>Do you have any questions?</a:t>
            </a:r>
          </a:p>
        </p:txBody>
      </p:sp>
      <p:grpSp>
        <p:nvGrpSpPr>
          <p:cNvPr id="9" name="Group 8"/>
          <p:cNvGrpSpPr/>
          <p:nvPr/>
        </p:nvGrpSpPr>
        <p:grpSpPr>
          <a:xfrm>
            <a:off x="5148064" y="1988840"/>
            <a:ext cx="3011296" cy="4260055"/>
            <a:chOff x="5120947" y="1473201"/>
            <a:chExt cx="3062196" cy="4332063"/>
          </a:xfrm>
        </p:grpSpPr>
        <p:pic>
          <p:nvPicPr>
            <p:cNvPr id="5" name="Picture 4"/>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993199" y="1473201"/>
              <a:ext cx="1189944" cy="4332063"/>
            </a:xfrm>
            <a:prstGeom prst="rect">
              <a:avLst/>
            </a:prstGeom>
          </p:spPr>
        </p:pic>
        <p:pic>
          <p:nvPicPr>
            <p:cNvPr id="6" name="Picture 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120947" y="1473201"/>
              <a:ext cx="1235315" cy="4268194"/>
            </a:xfrm>
            <a:prstGeom prst="rect">
              <a:avLst/>
            </a:prstGeom>
          </p:spPr>
        </p:pic>
      </p:grpSp>
      <p:sp>
        <p:nvSpPr>
          <p:cNvPr id="10" name="Title 1"/>
          <p:cNvSpPr>
            <a:spLocks noGrp="1"/>
          </p:cNvSpPr>
          <p:nvPr>
            <p:ph type="title"/>
          </p:nvPr>
        </p:nvSpPr>
        <p:spPr>
          <a:xfrm>
            <a:off x="467545" y="620688"/>
            <a:ext cx="8208912" cy="994306"/>
          </a:xfrm>
        </p:spPr>
        <p:txBody>
          <a:bodyPr/>
          <a:lstStyle/>
          <a:p>
            <a:pPr algn="ctr"/>
            <a:r>
              <a:rPr lang="en-GB" sz="3600" b="0" dirty="0"/>
              <a:t>How Bodies (and Emotions) Can Change during Puberty</a:t>
            </a:r>
            <a:endParaRPr lang="en-GB" sz="3600" dirty="0"/>
          </a:p>
        </p:txBody>
      </p:sp>
    </p:spTree>
    <p:extLst>
      <p:ext uri="{BB962C8B-B14F-4D97-AF65-F5344CB8AC3E}">
        <p14:creationId xmlns:p14="http://schemas.microsoft.com/office/powerpoint/2010/main" val="36315908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par>
                          <p:cTn id="7" fill="hold">
                            <p:stCondLst>
                              <p:cond delay="0"/>
                            </p:stCondLst>
                            <p:childTnLst>
                              <p:par>
                                <p:cTn id="8" presetID="10" presetClass="entr" presetSubtype="0" fill="hold" nodeType="after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fade">
                                      <p:cBhvr>
                                        <p:cTn id="2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9" y="605318"/>
            <a:ext cx="8219258" cy="994306"/>
          </a:xfrm>
        </p:spPr>
        <p:txBody>
          <a:bodyPr/>
          <a:lstStyle/>
          <a:p>
            <a:r>
              <a:rPr lang="en-GB" sz="3800" dirty="0"/>
              <a:t>Looking after Our </a:t>
            </a:r>
            <a:br>
              <a:rPr lang="en-GB" sz="3800" dirty="0"/>
            </a:br>
            <a:r>
              <a:rPr lang="en-GB" sz="3800" dirty="0"/>
              <a:t>Changing Bodies</a:t>
            </a:r>
          </a:p>
        </p:txBody>
      </p:sp>
      <p:sp>
        <p:nvSpPr>
          <p:cNvPr id="20" name="TextBox 19"/>
          <p:cNvSpPr txBox="1"/>
          <p:nvPr/>
        </p:nvSpPr>
        <p:spPr>
          <a:xfrm>
            <a:off x="990454" y="3140844"/>
            <a:ext cx="184731" cy="369332"/>
          </a:xfrm>
          <a:prstGeom prst="rect">
            <a:avLst/>
          </a:prstGeom>
          <a:noFill/>
        </p:spPr>
        <p:txBody>
          <a:bodyPr wrap="none" rtlCol="0">
            <a:spAutoFit/>
          </a:bodyPr>
          <a:lstStyle/>
          <a:p>
            <a:endParaRPr lang="en-GB" dirty="0"/>
          </a:p>
        </p:txBody>
      </p:sp>
      <p:sp>
        <p:nvSpPr>
          <p:cNvPr id="10" name="TextBox 9"/>
          <p:cNvSpPr txBox="1"/>
          <p:nvPr/>
        </p:nvSpPr>
        <p:spPr>
          <a:xfrm>
            <a:off x="755650" y="1770878"/>
            <a:ext cx="7632700" cy="923330"/>
          </a:xfrm>
          <a:prstGeom prst="rect">
            <a:avLst/>
          </a:prstGeom>
          <a:noFill/>
        </p:spPr>
        <p:txBody>
          <a:bodyPr wrap="square" rtlCol="0">
            <a:spAutoFit/>
          </a:bodyPr>
          <a:lstStyle/>
          <a:p>
            <a:r>
              <a:rPr lang="en-GB" dirty="0"/>
              <a:t>Thinking about all the changes peoples’ bodies go through during puberty, work in a small group to think of ways that young people can look after their bodies as they are changing. </a:t>
            </a:r>
          </a:p>
        </p:txBody>
      </p:sp>
      <p:pic>
        <p:nvPicPr>
          <p:cNvPr id="3" name="Picture 2"/>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907704" y="2804258"/>
            <a:ext cx="5099738" cy="3937110"/>
          </a:xfrm>
          <a:prstGeom prst="rect">
            <a:avLst/>
          </a:prstGeom>
        </p:spPr>
      </p:pic>
      <p:pic>
        <p:nvPicPr>
          <p:cNvPr id="6" name="Group Work"/>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740000" y="543600"/>
            <a:ext cx="864000" cy="864000"/>
          </a:xfrm>
          <a:prstGeom prst="rect">
            <a:avLst/>
          </a:prstGeom>
        </p:spPr>
      </p:pic>
    </p:spTree>
    <p:extLst>
      <p:ext uri="{BB962C8B-B14F-4D97-AF65-F5344CB8AC3E}">
        <p14:creationId xmlns:p14="http://schemas.microsoft.com/office/powerpoint/2010/main" val="13479162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par>
                          <p:cTn id="7" fill="hold">
                            <p:stCondLst>
                              <p:cond delay="0"/>
                            </p:stCondLst>
                            <p:childTnLst>
                              <p:par>
                                <p:cTn id="8" presetID="10" presetClass="entr" presetSubtype="0" fill="hold" nodeType="after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9" y="603770"/>
            <a:ext cx="8219258" cy="994306"/>
          </a:xfrm>
        </p:spPr>
        <p:txBody>
          <a:bodyPr/>
          <a:lstStyle/>
          <a:p>
            <a:r>
              <a:rPr lang="en-GB" sz="3800" dirty="0"/>
              <a:t>Looking after Our </a:t>
            </a:r>
            <a:br>
              <a:rPr lang="en-GB" sz="3800" dirty="0"/>
            </a:br>
            <a:r>
              <a:rPr lang="en-GB" sz="3800" dirty="0"/>
              <a:t>Changing Bodies</a:t>
            </a:r>
          </a:p>
        </p:txBody>
      </p:sp>
      <p:sp>
        <p:nvSpPr>
          <p:cNvPr id="20" name="TextBox 19"/>
          <p:cNvSpPr txBox="1"/>
          <p:nvPr/>
        </p:nvSpPr>
        <p:spPr>
          <a:xfrm>
            <a:off x="990454" y="3140844"/>
            <a:ext cx="184731" cy="369332"/>
          </a:xfrm>
          <a:prstGeom prst="rect">
            <a:avLst/>
          </a:prstGeom>
          <a:noFill/>
        </p:spPr>
        <p:txBody>
          <a:bodyPr wrap="none" rtlCol="0">
            <a:spAutoFit/>
          </a:bodyPr>
          <a:lstStyle/>
          <a:p>
            <a:endParaRPr lang="en-GB" dirty="0"/>
          </a:p>
        </p:txBody>
      </p:sp>
      <p:sp>
        <p:nvSpPr>
          <p:cNvPr id="10" name="TextBox 9"/>
          <p:cNvSpPr txBox="1"/>
          <p:nvPr/>
        </p:nvSpPr>
        <p:spPr>
          <a:xfrm>
            <a:off x="755650" y="1656107"/>
            <a:ext cx="7632700" cy="646331"/>
          </a:xfrm>
          <a:prstGeom prst="rect">
            <a:avLst/>
          </a:prstGeom>
          <a:noFill/>
        </p:spPr>
        <p:txBody>
          <a:bodyPr wrap="square" rtlCol="0">
            <a:spAutoFit/>
          </a:bodyPr>
          <a:lstStyle/>
          <a:p>
            <a:r>
              <a:rPr lang="en-GB" dirty="0"/>
              <a:t>What ways did you think of for young people to look after their bodies during puberty? </a:t>
            </a:r>
          </a:p>
        </p:txBody>
      </p:sp>
      <p:sp>
        <p:nvSpPr>
          <p:cNvPr id="11" name="Rectangle 10"/>
          <p:cNvSpPr/>
          <p:nvPr/>
        </p:nvSpPr>
        <p:spPr>
          <a:xfrm>
            <a:off x="990454" y="3096609"/>
            <a:ext cx="3744416" cy="462135"/>
          </a:xfrm>
          <a:prstGeom prst="rect">
            <a:avLst/>
          </a:prstGeom>
          <a:solidFill>
            <a:srgbClr val="E5007F"/>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dirty="0"/>
              <a:t>Chat to friends about the changes!</a:t>
            </a:r>
          </a:p>
        </p:txBody>
      </p:sp>
      <p:sp>
        <p:nvSpPr>
          <p:cNvPr id="13" name="Rectangle 12"/>
          <p:cNvSpPr/>
          <p:nvPr/>
        </p:nvSpPr>
        <p:spPr>
          <a:xfrm>
            <a:off x="4858181" y="3096609"/>
            <a:ext cx="3312296" cy="462135"/>
          </a:xfrm>
          <a:prstGeom prst="rect">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dirty="0"/>
              <a:t>Wear comfortable underwear!</a:t>
            </a:r>
          </a:p>
        </p:txBody>
      </p:sp>
      <p:sp>
        <p:nvSpPr>
          <p:cNvPr id="12" name="Rectangle 11"/>
          <p:cNvSpPr/>
          <p:nvPr/>
        </p:nvSpPr>
        <p:spPr>
          <a:xfrm>
            <a:off x="2666618" y="4395050"/>
            <a:ext cx="1512168" cy="462135"/>
          </a:xfrm>
          <a:prstGeom prst="rect">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dirty="0"/>
              <a:t>Be prepared!</a:t>
            </a:r>
          </a:p>
        </p:txBody>
      </p:sp>
      <p:sp>
        <p:nvSpPr>
          <p:cNvPr id="14" name="Rectangle 13"/>
          <p:cNvSpPr/>
          <p:nvPr/>
        </p:nvSpPr>
        <p:spPr>
          <a:xfrm>
            <a:off x="4292368" y="4395050"/>
            <a:ext cx="2232248" cy="462135"/>
          </a:xfrm>
          <a:prstGeom prst="rect">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r>
              <a:rPr lang="en-GB" dirty="0"/>
              <a:t>Get lots of exercise!</a:t>
            </a:r>
          </a:p>
        </p:txBody>
      </p:sp>
      <p:sp>
        <p:nvSpPr>
          <p:cNvPr id="6" name="Rectangle 5"/>
          <p:cNvSpPr/>
          <p:nvPr/>
        </p:nvSpPr>
        <p:spPr>
          <a:xfrm>
            <a:off x="2973947" y="2450035"/>
            <a:ext cx="1656111" cy="462135"/>
          </a:xfrm>
          <a:prstGeom prst="rect">
            <a:avLst/>
          </a:prstGeom>
          <a:solidFill>
            <a:srgbClr val="00A7E6"/>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r>
              <a:rPr lang="en-GB" dirty="0"/>
              <a:t>Eat healthily!</a:t>
            </a:r>
          </a:p>
        </p:txBody>
      </p:sp>
      <p:sp>
        <p:nvSpPr>
          <p:cNvPr id="8" name="Rectangle 7"/>
          <p:cNvSpPr/>
          <p:nvPr/>
        </p:nvSpPr>
        <p:spPr>
          <a:xfrm>
            <a:off x="4760270" y="2450035"/>
            <a:ext cx="1656111" cy="462135"/>
          </a:xfrm>
          <a:prstGeom prst="rect">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r>
              <a:rPr lang="en-GB" dirty="0"/>
              <a:t>Wash often!</a:t>
            </a:r>
          </a:p>
        </p:txBody>
      </p:sp>
      <p:sp>
        <p:nvSpPr>
          <p:cNvPr id="7" name="Rectangle 6"/>
          <p:cNvSpPr/>
          <p:nvPr/>
        </p:nvSpPr>
        <p:spPr>
          <a:xfrm>
            <a:off x="1187624" y="2443908"/>
            <a:ext cx="1656111" cy="462135"/>
          </a:xfrm>
          <a:prstGeom prst="rect">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r>
              <a:rPr lang="en-GB" dirty="0"/>
              <a:t>Wash well!</a:t>
            </a:r>
          </a:p>
        </p:txBody>
      </p:sp>
      <p:sp>
        <p:nvSpPr>
          <p:cNvPr id="15" name="Rectangle 14"/>
          <p:cNvSpPr/>
          <p:nvPr/>
        </p:nvSpPr>
        <p:spPr>
          <a:xfrm>
            <a:off x="6546593" y="2443908"/>
            <a:ext cx="1368080" cy="462135"/>
          </a:xfrm>
          <a:prstGeom prst="rect">
            <a:avLst/>
          </a:prstGeom>
          <a:solidFill>
            <a:srgbClr val="E5007F"/>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r>
              <a:rPr lang="en-GB" dirty="0"/>
              <a:t>Ask advice!</a:t>
            </a:r>
          </a:p>
        </p:txBody>
      </p:sp>
      <p:sp>
        <p:nvSpPr>
          <p:cNvPr id="9" name="Rectangle 8"/>
          <p:cNvSpPr/>
          <p:nvPr/>
        </p:nvSpPr>
        <p:spPr>
          <a:xfrm>
            <a:off x="5487410" y="3749220"/>
            <a:ext cx="2232248" cy="462135"/>
          </a:xfrm>
          <a:prstGeom prst="rect">
            <a:avLst/>
          </a:prstGeom>
          <a:solidFill>
            <a:srgbClr val="E5007F"/>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dirty="0"/>
              <a:t>Get plenty of sleep!</a:t>
            </a:r>
          </a:p>
        </p:txBody>
      </p:sp>
      <p:sp>
        <p:nvSpPr>
          <p:cNvPr id="16" name="Rectangle 15"/>
          <p:cNvSpPr/>
          <p:nvPr/>
        </p:nvSpPr>
        <p:spPr>
          <a:xfrm>
            <a:off x="1403648" y="3749220"/>
            <a:ext cx="2052193" cy="462135"/>
          </a:xfrm>
          <a:prstGeom prst="rect">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dirty="0"/>
              <a:t>Leave spots alone!</a:t>
            </a:r>
          </a:p>
        </p:txBody>
      </p:sp>
      <p:sp>
        <p:nvSpPr>
          <p:cNvPr id="17" name="Rectangle 16"/>
          <p:cNvSpPr/>
          <p:nvPr/>
        </p:nvSpPr>
        <p:spPr>
          <a:xfrm>
            <a:off x="3606361" y="3752854"/>
            <a:ext cx="1765377" cy="457757"/>
          </a:xfrm>
          <a:prstGeom prst="rect">
            <a:avLst/>
          </a:prstGeom>
          <a:solidFill>
            <a:srgbClr val="00A7E6"/>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dirty="0"/>
              <a:t>Use deodorant!</a:t>
            </a:r>
          </a:p>
        </p:txBody>
      </p:sp>
      <p:pic>
        <p:nvPicPr>
          <p:cNvPr id="32" name="Picture 31"/>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638199" y="4401831"/>
            <a:ext cx="1310098" cy="2592693"/>
          </a:xfrm>
          <a:prstGeom prst="rect">
            <a:avLst/>
          </a:prstGeom>
        </p:spPr>
      </p:pic>
      <p:pic>
        <p:nvPicPr>
          <p:cNvPr id="33" name="Picture 3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175184" y="4401831"/>
            <a:ext cx="1257029" cy="2592694"/>
          </a:xfrm>
          <a:prstGeom prst="rect">
            <a:avLst/>
          </a:prstGeom>
        </p:spPr>
      </p:pic>
      <p:pic>
        <p:nvPicPr>
          <p:cNvPr id="23" name="Group Work"/>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740000" y="543600"/>
            <a:ext cx="864000" cy="864000"/>
          </a:xfrm>
          <a:prstGeom prst="rect">
            <a:avLst/>
          </a:prstGeom>
        </p:spPr>
      </p:pic>
    </p:spTree>
    <p:extLst>
      <p:ext uri="{BB962C8B-B14F-4D97-AF65-F5344CB8AC3E}">
        <p14:creationId xmlns:p14="http://schemas.microsoft.com/office/powerpoint/2010/main" val="21851445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par>
                          <p:cTn id="7" fill="hold">
                            <p:stCondLst>
                              <p:cond delay="0"/>
                            </p:stCondLst>
                            <p:childTnLst>
                              <p:par>
                                <p:cTn id="8" presetID="10" presetClass="entr" presetSubtype="0" fill="hold" nodeType="afterEffect">
                                  <p:stCondLst>
                                    <p:cond delay="0"/>
                                  </p:stCondLst>
                                  <p:childTnLst>
                                    <p:set>
                                      <p:cBhvr>
                                        <p:cTn id="9" dur="1" fill="hold">
                                          <p:stCondLst>
                                            <p:cond delay="0"/>
                                          </p:stCondLst>
                                        </p:cTn>
                                        <p:tgtEl>
                                          <p:spTgt spid="32"/>
                                        </p:tgtEl>
                                        <p:attrNameLst>
                                          <p:attrName>style.visibility</p:attrName>
                                        </p:attrNameLst>
                                      </p:cBhvr>
                                      <p:to>
                                        <p:strVal val="visible"/>
                                      </p:to>
                                    </p:set>
                                    <p:animEffect transition="in" filter="fade">
                                      <p:cBhvr>
                                        <p:cTn id="10" dur="500"/>
                                        <p:tgtEl>
                                          <p:spTgt spid="32"/>
                                        </p:tgtEl>
                                      </p:cBhvr>
                                    </p:animEffect>
                                  </p:childTnLst>
                                </p:cTn>
                              </p:par>
                              <p:par>
                                <p:cTn id="11" presetID="10" presetClass="entr" presetSubtype="0" fill="hold" nodeType="withEffect">
                                  <p:stCondLst>
                                    <p:cond delay="0"/>
                                  </p:stCondLst>
                                  <p:childTnLst>
                                    <p:set>
                                      <p:cBhvr>
                                        <p:cTn id="12" dur="1" fill="hold">
                                          <p:stCondLst>
                                            <p:cond delay="0"/>
                                          </p:stCondLst>
                                        </p:cTn>
                                        <p:tgtEl>
                                          <p:spTgt spid="33"/>
                                        </p:tgtEl>
                                        <p:attrNameLst>
                                          <p:attrName>style.visibility</p:attrName>
                                        </p:attrNameLst>
                                      </p:cBhvr>
                                      <p:to>
                                        <p:strVal val="visible"/>
                                      </p:to>
                                    </p:set>
                                    <p:animEffect transition="in" filter="fade">
                                      <p:cBhvr>
                                        <p:cTn id="13" dur="500"/>
                                        <p:tgtEl>
                                          <p:spTgt spid="33"/>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16"/>
                                        </p:tgtEl>
                                        <p:attrNameLst>
                                          <p:attrName>style.visibility</p:attrName>
                                        </p:attrNameLst>
                                      </p:cBhvr>
                                      <p:to>
                                        <p:strVal val="visible"/>
                                      </p:to>
                                    </p:set>
                                    <p:animEffect transition="in" filter="fade">
                                      <p:cBhvr>
                                        <p:cTn id="18" dur="500"/>
                                        <p:tgtEl>
                                          <p:spTgt spid="16"/>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500"/>
                                        <p:tgtEl>
                                          <p:spTgt spid="6"/>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500"/>
                                        <p:tgtEl>
                                          <p:spTgt spid="11"/>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17"/>
                                        </p:tgtEl>
                                        <p:attrNameLst>
                                          <p:attrName>style.visibility</p:attrName>
                                        </p:attrNameLst>
                                      </p:cBhvr>
                                      <p:to>
                                        <p:strVal val="visible"/>
                                      </p:to>
                                    </p:set>
                                    <p:animEffect transition="in" filter="fade">
                                      <p:cBhvr>
                                        <p:cTn id="33" dur="500"/>
                                        <p:tgtEl>
                                          <p:spTgt spid="17"/>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7"/>
                                        </p:tgtEl>
                                        <p:attrNameLst>
                                          <p:attrName>style.visibility</p:attrName>
                                        </p:attrNameLst>
                                      </p:cBhvr>
                                      <p:to>
                                        <p:strVal val="visible"/>
                                      </p:to>
                                    </p:set>
                                    <p:animEffect transition="in" filter="fade">
                                      <p:cBhvr>
                                        <p:cTn id="38" dur="500"/>
                                        <p:tgtEl>
                                          <p:spTgt spid="7"/>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grpId="0" nodeType="clickEffect">
                                  <p:stCondLst>
                                    <p:cond delay="0"/>
                                  </p:stCondLst>
                                  <p:childTnLst>
                                    <p:set>
                                      <p:cBhvr>
                                        <p:cTn id="42" dur="1" fill="hold">
                                          <p:stCondLst>
                                            <p:cond delay="0"/>
                                          </p:stCondLst>
                                        </p:cTn>
                                        <p:tgtEl>
                                          <p:spTgt spid="9"/>
                                        </p:tgtEl>
                                        <p:attrNameLst>
                                          <p:attrName>style.visibility</p:attrName>
                                        </p:attrNameLst>
                                      </p:cBhvr>
                                      <p:to>
                                        <p:strVal val="visible"/>
                                      </p:to>
                                    </p:set>
                                    <p:animEffect transition="in" filter="fade">
                                      <p:cBhvr>
                                        <p:cTn id="43" dur="500"/>
                                        <p:tgtEl>
                                          <p:spTgt spid="9"/>
                                        </p:tgtEl>
                                      </p:cBhvr>
                                    </p:animEffect>
                                  </p:childTnLst>
                                </p:cTn>
                              </p:par>
                            </p:childTnLst>
                          </p:cTn>
                        </p:par>
                      </p:childTnLst>
                    </p:cTn>
                  </p:par>
                  <p:par>
                    <p:cTn id="44" fill="hold">
                      <p:stCondLst>
                        <p:cond delay="indefinite"/>
                      </p:stCondLst>
                      <p:childTnLst>
                        <p:par>
                          <p:cTn id="45" fill="hold">
                            <p:stCondLst>
                              <p:cond delay="0"/>
                            </p:stCondLst>
                            <p:childTnLst>
                              <p:par>
                                <p:cTn id="46" presetID="10" presetClass="entr" presetSubtype="0" fill="hold" grpId="0" nodeType="clickEffect">
                                  <p:stCondLst>
                                    <p:cond delay="0"/>
                                  </p:stCondLst>
                                  <p:childTnLst>
                                    <p:set>
                                      <p:cBhvr>
                                        <p:cTn id="47" dur="1" fill="hold">
                                          <p:stCondLst>
                                            <p:cond delay="0"/>
                                          </p:stCondLst>
                                        </p:cTn>
                                        <p:tgtEl>
                                          <p:spTgt spid="14"/>
                                        </p:tgtEl>
                                        <p:attrNameLst>
                                          <p:attrName>style.visibility</p:attrName>
                                        </p:attrNameLst>
                                      </p:cBhvr>
                                      <p:to>
                                        <p:strVal val="visible"/>
                                      </p:to>
                                    </p:set>
                                    <p:animEffect transition="in" filter="fade">
                                      <p:cBhvr>
                                        <p:cTn id="48" dur="500"/>
                                        <p:tgtEl>
                                          <p:spTgt spid="14"/>
                                        </p:tgtEl>
                                      </p:cBhvr>
                                    </p:animEffect>
                                  </p:childTnLst>
                                </p:cTn>
                              </p:par>
                            </p:childTnLst>
                          </p:cTn>
                        </p:par>
                      </p:childTnLst>
                    </p:cTn>
                  </p:par>
                  <p:par>
                    <p:cTn id="49" fill="hold">
                      <p:stCondLst>
                        <p:cond delay="indefinite"/>
                      </p:stCondLst>
                      <p:childTnLst>
                        <p:par>
                          <p:cTn id="50" fill="hold">
                            <p:stCondLst>
                              <p:cond delay="0"/>
                            </p:stCondLst>
                            <p:childTnLst>
                              <p:par>
                                <p:cTn id="51" presetID="10" presetClass="entr" presetSubtype="0" fill="hold" grpId="0" nodeType="clickEffect">
                                  <p:stCondLst>
                                    <p:cond delay="0"/>
                                  </p:stCondLst>
                                  <p:childTnLst>
                                    <p:set>
                                      <p:cBhvr>
                                        <p:cTn id="52" dur="1" fill="hold">
                                          <p:stCondLst>
                                            <p:cond delay="0"/>
                                          </p:stCondLst>
                                        </p:cTn>
                                        <p:tgtEl>
                                          <p:spTgt spid="12"/>
                                        </p:tgtEl>
                                        <p:attrNameLst>
                                          <p:attrName>style.visibility</p:attrName>
                                        </p:attrNameLst>
                                      </p:cBhvr>
                                      <p:to>
                                        <p:strVal val="visible"/>
                                      </p:to>
                                    </p:set>
                                    <p:animEffect transition="in" filter="fade">
                                      <p:cBhvr>
                                        <p:cTn id="53" dur="500"/>
                                        <p:tgtEl>
                                          <p:spTgt spid="12"/>
                                        </p:tgtEl>
                                      </p:cBhvr>
                                    </p:animEffect>
                                  </p:childTnLst>
                                </p:cTn>
                              </p:par>
                            </p:childTnLst>
                          </p:cTn>
                        </p:par>
                      </p:childTnLst>
                    </p:cTn>
                  </p:par>
                  <p:par>
                    <p:cTn id="54" fill="hold">
                      <p:stCondLst>
                        <p:cond delay="indefinite"/>
                      </p:stCondLst>
                      <p:childTnLst>
                        <p:par>
                          <p:cTn id="55" fill="hold">
                            <p:stCondLst>
                              <p:cond delay="0"/>
                            </p:stCondLst>
                            <p:childTnLst>
                              <p:par>
                                <p:cTn id="56" presetID="10" presetClass="entr" presetSubtype="0" fill="hold" grpId="0" nodeType="clickEffect">
                                  <p:stCondLst>
                                    <p:cond delay="0"/>
                                  </p:stCondLst>
                                  <p:childTnLst>
                                    <p:set>
                                      <p:cBhvr>
                                        <p:cTn id="57" dur="1" fill="hold">
                                          <p:stCondLst>
                                            <p:cond delay="0"/>
                                          </p:stCondLst>
                                        </p:cTn>
                                        <p:tgtEl>
                                          <p:spTgt spid="15"/>
                                        </p:tgtEl>
                                        <p:attrNameLst>
                                          <p:attrName>style.visibility</p:attrName>
                                        </p:attrNameLst>
                                      </p:cBhvr>
                                      <p:to>
                                        <p:strVal val="visible"/>
                                      </p:to>
                                    </p:set>
                                    <p:animEffect transition="in" filter="fade">
                                      <p:cBhvr>
                                        <p:cTn id="58" dur="500"/>
                                        <p:tgtEl>
                                          <p:spTgt spid="15"/>
                                        </p:tgtEl>
                                      </p:cBhvr>
                                    </p:animEffect>
                                  </p:childTnLst>
                                </p:cTn>
                              </p:par>
                            </p:childTnLst>
                          </p:cTn>
                        </p:par>
                      </p:childTnLst>
                    </p:cTn>
                  </p:par>
                  <p:par>
                    <p:cTn id="59" fill="hold">
                      <p:stCondLst>
                        <p:cond delay="indefinite"/>
                      </p:stCondLst>
                      <p:childTnLst>
                        <p:par>
                          <p:cTn id="60" fill="hold">
                            <p:stCondLst>
                              <p:cond delay="0"/>
                            </p:stCondLst>
                            <p:childTnLst>
                              <p:par>
                                <p:cTn id="61" presetID="10" presetClass="entr" presetSubtype="0" fill="hold" grpId="0" nodeType="clickEffect">
                                  <p:stCondLst>
                                    <p:cond delay="0"/>
                                  </p:stCondLst>
                                  <p:childTnLst>
                                    <p:set>
                                      <p:cBhvr>
                                        <p:cTn id="62" dur="1" fill="hold">
                                          <p:stCondLst>
                                            <p:cond delay="0"/>
                                          </p:stCondLst>
                                        </p:cTn>
                                        <p:tgtEl>
                                          <p:spTgt spid="8"/>
                                        </p:tgtEl>
                                        <p:attrNameLst>
                                          <p:attrName>style.visibility</p:attrName>
                                        </p:attrNameLst>
                                      </p:cBhvr>
                                      <p:to>
                                        <p:strVal val="visible"/>
                                      </p:to>
                                    </p:set>
                                    <p:animEffect transition="in" filter="fade">
                                      <p:cBhvr>
                                        <p:cTn id="63" dur="500"/>
                                        <p:tgtEl>
                                          <p:spTgt spid="8"/>
                                        </p:tgtEl>
                                      </p:cBhvr>
                                    </p:animEffect>
                                  </p:childTnLst>
                                </p:cTn>
                              </p:par>
                            </p:childTnLst>
                          </p:cTn>
                        </p:par>
                      </p:childTnLst>
                    </p:cTn>
                  </p:par>
                  <p:par>
                    <p:cTn id="64" fill="hold">
                      <p:stCondLst>
                        <p:cond delay="indefinite"/>
                      </p:stCondLst>
                      <p:childTnLst>
                        <p:par>
                          <p:cTn id="65" fill="hold">
                            <p:stCondLst>
                              <p:cond delay="0"/>
                            </p:stCondLst>
                            <p:childTnLst>
                              <p:par>
                                <p:cTn id="66" presetID="10" presetClass="entr" presetSubtype="0" fill="hold" grpId="0" nodeType="clickEffect">
                                  <p:stCondLst>
                                    <p:cond delay="0"/>
                                  </p:stCondLst>
                                  <p:childTnLst>
                                    <p:set>
                                      <p:cBhvr>
                                        <p:cTn id="67" dur="1" fill="hold">
                                          <p:stCondLst>
                                            <p:cond delay="0"/>
                                          </p:stCondLst>
                                        </p:cTn>
                                        <p:tgtEl>
                                          <p:spTgt spid="13"/>
                                        </p:tgtEl>
                                        <p:attrNameLst>
                                          <p:attrName>style.visibility</p:attrName>
                                        </p:attrNameLst>
                                      </p:cBhvr>
                                      <p:to>
                                        <p:strVal val="visible"/>
                                      </p:to>
                                    </p:set>
                                    <p:animEffect transition="in" filter="fade">
                                      <p:cBhvr>
                                        <p:cTn id="68"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animBg="1"/>
      <p:bldP spid="13" grpId="0" animBg="1"/>
      <p:bldP spid="12" grpId="0" animBg="1"/>
      <p:bldP spid="14" grpId="0" animBg="1"/>
      <p:bldP spid="6" grpId="0" animBg="1"/>
      <p:bldP spid="8" grpId="0" animBg="1"/>
      <p:bldP spid="7" grpId="0" animBg="1"/>
      <p:bldP spid="15" grpId="0" animBg="1"/>
      <p:bldP spid="9" grpId="0" animBg="1"/>
      <p:bldP spid="16" grpId="0" animBg="1"/>
      <p:bldP spid="17"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9" y="617494"/>
            <a:ext cx="8219258" cy="994306"/>
          </a:xfrm>
        </p:spPr>
        <p:txBody>
          <a:bodyPr/>
          <a:lstStyle/>
          <a:p>
            <a:r>
              <a:rPr lang="en-GB" sz="3800" dirty="0"/>
              <a:t>Looking after Our </a:t>
            </a:r>
            <a:br>
              <a:rPr lang="en-GB" sz="3800" dirty="0"/>
            </a:br>
            <a:r>
              <a:rPr lang="en-GB" sz="3800" dirty="0"/>
              <a:t>Changing Bodies</a:t>
            </a:r>
          </a:p>
        </p:txBody>
      </p:sp>
      <p:sp>
        <p:nvSpPr>
          <p:cNvPr id="20" name="TextBox 19"/>
          <p:cNvSpPr txBox="1"/>
          <p:nvPr/>
        </p:nvSpPr>
        <p:spPr>
          <a:xfrm>
            <a:off x="990454" y="3140844"/>
            <a:ext cx="184731" cy="369332"/>
          </a:xfrm>
          <a:prstGeom prst="rect">
            <a:avLst/>
          </a:prstGeom>
          <a:noFill/>
        </p:spPr>
        <p:txBody>
          <a:bodyPr wrap="none" rtlCol="0">
            <a:spAutoFit/>
          </a:bodyPr>
          <a:lstStyle/>
          <a:p>
            <a:endParaRPr lang="en-GB" dirty="0"/>
          </a:p>
        </p:txBody>
      </p:sp>
      <p:sp>
        <p:nvSpPr>
          <p:cNvPr id="10" name="TextBox 9"/>
          <p:cNvSpPr txBox="1"/>
          <p:nvPr/>
        </p:nvSpPr>
        <p:spPr>
          <a:xfrm>
            <a:off x="755650" y="1844824"/>
            <a:ext cx="7632700" cy="3693319"/>
          </a:xfrm>
          <a:prstGeom prst="rect">
            <a:avLst/>
          </a:prstGeom>
          <a:noFill/>
        </p:spPr>
        <p:txBody>
          <a:bodyPr wrap="square" rtlCol="0">
            <a:spAutoFit/>
          </a:bodyPr>
          <a:lstStyle/>
          <a:p>
            <a:r>
              <a:rPr lang="en-GB" dirty="0"/>
              <a:t>Your body – before it changes, during puberty and after it has changed – is </a:t>
            </a:r>
            <a:r>
              <a:rPr lang="en-GB" b="1" dirty="0"/>
              <a:t>YOUR</a:t>
            </a:r>
            <a:r>
              <a:rPr lang="en-GB" dirty="0"/>
              <a:t> body.</a:t>
            </a:r>
          </a:p>
          <a:p>
            <a:endParaRPr lang="en-GB" dirty="0"/>
          </a:p>
          <a:p>
            <a:r>
              <a:rPr lang="en-GB" dirty="0"/>
              <a:t>You have the right to protect yourself against any inappropriate or unwanted contact. Others should respect you and your body.</a:t>
            </a:r>
          </a:p>
          <a:p>
            <a:endParaRPr lang="en-GB" dirty="0"/>
          </a:p>
          <a:p>
            <a:r>
              <a:rPr lang="en-GB" dirty="0"/>
              <a:t>If you ever have any concerns about someone wanting to do something to your body, you should report it to an adult you trust. They could advise you and get the help and support you need.</a:t>
            </a:r>
          </a:p>
          <a:p>
            <a:endParaRPr lang="en-GB" dirty="0"/>
          </a:p>
          <a:p>
            <a:r>
              <a:rPr lang="en-GB" b="1" dirty="0"/>
              <a:t>Take care of your body and stay safe.</a:t>
            </a:r>
          </a:p>
          <a:p>
            <a:endParaRPr lang="en-GB" dirty="0"/>
          </a:p>
          <a:p>
            <a:endParaRPr lang="en-GB" dirty="0"/>
          </a:p>
        </p:txBody>
      </p:sp>
      <p:pic>
        <p:nvPicPr>
          <p:cNvPr id="3" name="Picture 2"/>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075982" y="4242429"/>
            <a:ext cx="3312368" cy="2653709"/>
          </a:xfrm>
          <a:prstGeom prst="rect">
            <a:avLst/>
          </a:prstGeom>
        </p:spPr>
      </p:pic>
      <p:pic>
        <p:nvPicPr>
          <p:cNvPr id="6" name="Whole Class"/>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spTree>
    <p:extLst>
      <p:ext uri="{BB962C8B-B14F-4D97-AF65-F5344CB8AC3E}">
        <p14:creationId xmlns:p14="http://schemas.microsoft.com/office/powerpoint/2010/main" val="5476639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childTnLst>
                                </p:cTn>
                              </p:par>
                            </p:childTnLst>
                          </p:cTn>
                        </p:par>
                        <p:par>
                          <p:cTn id="7" fill="hold">
                            <p:stCondLst>
                              <p:cond delay="0"/>
                            </p:stCondLst>
                            <p:childTnLst>
                              <p:par>
                                <p:cTn id="8" presetID="10" presetClass="entr" presetSubtype="0" fill="hold" nodeType="after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0">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0">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10">
                                            <p:txEl>
                                              <p:pRg st="6" end="6"/>
                                            </p:txEl>
                                          </p:spTgt>
                                        </p:tgtEl>
                                        <p:attrNameLst>
                                          <p:attrName>style.visibility</p:attrName>
                                        </p:attrNameLst>
                                      </p:cBhvr>
                                      <p:to>
                                        <p:strVal val="visible"/>
                                      </p:to>
                                    </p:set>
                                    <p:animEffect transition="in" filter="fade">
                                      <p:cBhvr>
                                        <p:cTn id="23" dur="500"/>
                                        <p:tgtEl>
                                          <p:spTgt spid="10">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p:nvPr/>
        </p:nvGrpSpPr>
        <p:grpSpPr>
          <a:xfrm>
            <a:off x="2915816" y="2780928"/>
            <a:ext cx="1569992" cy="1569992"/>
            <a:chOff x="4788025" y="4522833"/>
            <a:chExt cx="1569992" cy="1569992"/>
          </a:xfrm>
        </p:grpSpPr>
        <p:sp>
          <p:nvSpPr>
            <p:cNvPr id="4" name="Oval 3">
              <a:hlinkClick r:id="rId2" action="ppaction://hlinksldjump"/>
            </p:cNvPr>
            <p:cNvSpPr/>
            <p:nvPr/>
          </p:nvSpPr>
          <p:spPr>
            <a:xfrm>
              <a:off x="4788025" y="4522833"/>
              <a:ext cx="1569992" cy="156999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GB" sz="1600" b="1" dirty="0">
                <a:solidFill>
                  <a:schemeClr val="bg1"/>
                </a:solidFill>
              </a:endParaRPr>
            </a:p>
          </p:txBody>
        </p:sp>
        <p:sp>
          <p:nvSpPr>
            <p:cNvPr id="5" name="Rectangle 4">
              <a:hlinkClick r:id="rId2" action="ppaction://hlinksldjump"/>
            </p:cNvPr>
            <p:cNvSpPr/>
            <p:nvPr/>
          </p:nvSpPr>
          <p:spPr>
            <a:xfrm>
              <a:off x="4788025" y="5184718"/>
              <a:ext cx="1569992" cy="246221"/>
            </a:xfrm>
            <a:prstGeom prst="rect">
              <a:avLst/>
            </a:prstGeom>
          </p:spPr>
          <p:txBody>
            <a:bodyPr wrap="square" lIns="0" tIns="0" rIns="0" bIns="0">
              <a:spAutoFit/>
            </a:bodyPr>
            <a:lstStyle/>
            <a:p>
              <a:pPr algn="ctr"/>
              <a:r>
                <a:rPr lang="en-GB" sz="1600" b="1" dirty="0">
                  <a:solidFill>
                    <a:schemeClr val="bg1"/>
                  </a:solidFill>
                </a:rPr>
                <a:t>Consolidating</a:t>
              </a:r>
            </a:p>
          </p:txBody>
        </p:sp>
      </p:grpSp>
      <p:grpSp>
        <p:nvGrpSpPr>
          <p:cNvPr id="6" name="Group 5"/>
          <p:cNvGrpSpPr/>
          <p:nvPr/>
        </p:nvGrpSpPr>
        <p:grpSpPr>
          <a:xfrm>
            <a:off x="4701833" y="2770937"/>
            <a:ext cx="1577281" cy="1569992"/>
            <a:chOff x="6574042" y="4512842"/>
            <a:chExt cx="1577281" cy="1569992"/>
          </a:xfrm>
        </p:grpSpPr>
        <p:sp>
          <p:nvSpPr>
            <p:cNvPr id="7" name="Oval 6">
              <a:hlinkClick r:id="rId3" action="ppaction://hlinksldjump"/>
            </p:cNvPr>
            <p:cNvSpPr/>
            <p:nvPr/>
          </p:nvSpPr>
          <p:spPr>
            <a:xfrm>
              <a:off x="6574042" y="4512842"/>
              <a:ext cx="1569992" cy="156999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GB" sz="1600" b="1" dirty="0">
                <a:solidFill>
                  <a:schemeClr val="bg1"/>
                </a:solidFill>
              </a:endParaRPr>
            </a:p>
          </p:txBody>
        </p:sp>
        <p:sp>
          <p:nvSpPr>
            <p:cNvPr id="8" name="Rectangle 7">
              <a:hlinkClick r:id="rId3" action="ppaction://hlinksldjump"/>
            </p:cNvPr>
            <p:cNvSpPr/>
            <p:nvPr/>
          </p:nvSpPr>
          <p:spPr>
            <a:xfrm>
              <a:off x="6581331" y="5184718"/>
              <a:ext cx="1569992" cy="246221"/>
            </a:xfrm>
            <a:prstGeom prst="rect">
              <a:avLst/>
            </a:prstGeom>
          </p:spPr>
          <p:txBody>
            <a:bodyPr wrap="square" lIns="0" tIns="0" rIns="0" bIns="0">
              <a:spAutoFit/>
            </a:bodyPr>
            <a:lstStyle/>
            <a:p>
              <a:pPr algn="ctr"/>
              <a:r>
                <a:rPr lang="en-GB" sz="1600" b="1" dirty="0">
                  <a:solidFill>
                    <a:schemeClr val="bg1"/>
                  </a:solidFill>
                </a:rPr>
                <a:t>Reflecting </a:t>
              </a:r>
            </a:p>
          </p:txBody>
        </p:sp>
      </p:grpSp>
      <p:sp>
        <p:nvSpPr>
          <p:cNvPr id="12" name="Title 1"/>
          <p:cNvSpPr>
            <a:spLocks noGrp="1"/>
          </p:cNvSpPr>
          <p:nvPr>
            <p:ph type="title"/>
          </p:nvPr>
        </p:nvSpPr>
        <p:spPr>
          <a:xfrm>
            <a:off x="457199" y="478895"/>
            <a:ext cx="8219258" cy="994306"/>
          </a:xfrm>
        </p:spPr>
        <p:txBody>
          <a:bodyPr/>
          <a:lstStyle/>
          <a:p>
            <a:r>
              <a:rPr lang="en-GB" sz="3800" dirty="0"/>
              <a:t>Looking after Our Changing Bodies</a:t>
            </a:r>
          </a:p>
        </p:txBody>
      </p:sp>
      <p:pic>
        <p:nvPicPr>
          <p:cNvPr id="13" name="Picture 12"/>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581036" y="1410754"/>
            <a:ext cx="1496264" cy="5447246"/>
          </a:xfrm>
          <a:prstGeom prst="rect">
            <a:avLst/>
          </a:prstGeom>
        </p:spPr>
      </p:pic>
      <p:pic>
        <p:nvPicPr>
          <p:cNvPr id="15" name="Picture 14"/>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123231" y="1410754"/>
            <a:ext cx="1576560" cy="5447246"/>
          </a:xfrm>
          <a:prstGeom prst="rect">
            <a:avLst/>
          </a:prstGeom>
        </p:spPr>
      </p:pic>
    </p:spTree>
    <p:extLst>
      <p:ext uri="{BB962C8B-B14F-4D97-AF65-F5344CB8AC3E}">
        <p14:creationId xmlns:p14="http://schemas.microsoft.com/office/powerpoint/2010/main" val="3349416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par>
                                <p:cTn id="10" presetID="53" presetClass="entr" presetSubtype="16" fill="hold" nodeType="with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36606"/>
            <a:ext cx="8220075" cy="5584682"/>
          </a:xfrm>
          <a:prstGeom prst="roundRect">
            <a:avLst>
              <a:gd name="adj" fmla="val 2203"/>
            </a:avLst>
          </a:prstGeom>
        </p:spPr>
        <p:txBody>
          <a:bodyPr/>
          <a:lstStyle/>
          <a:p>
            <a:r>
              <a:rPr lang="en-GB" sz="5400" dirty="0">
                <a:latin typeface="Twinkl" pitchFamily="2" charset="0"/>
              </a:rPr>
              <a:t>Consolidating</a:t>
            </a:r>
          </a:p>
        </p:txBody>
      </p:sp>
    </p:spTree>
    <p:extLst>
      <p:ext uri="{BB962C8B-B14F-4D97-AF65-F5344CB8AC3E}">
        <p14:creationId xmlns:p14="http://schemas.microsoft.com/office/powerpoint/2010/main" val="397829938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8" y="634494"/>
            <a:ext cx="8220075" cy="994306"/>
          </a:xfrm>
        </p:spPr>
        <p:txBody>
          <a:bodyPr/>
          <a:lstStyle/>
          <a:p>
            <a:pPr algn="ctr"/>
            <a:r>
              <a:rPr lang="en-GB" dirty="0"/>
              <a:t>How to Look after Our </a:t>
            </a:r>
            <a:br>
              <a:rPr lang="en-GB" dirty="0"/>
            </a:br>
            <a:r>
              <a:rPr lang="en-GB" dirty="0"/>
              <a:t>Changing Bodies</a:t>
            </a:r>
          </a:p>
        </p:txBody>
      </p:sp>
      <p:sp>
        <p:nvSpPr>
          <p:cNvPr id="3" name="TextBox 2"/>
          <p:cNvSpPr txBox="1"/>
          <p:nvPr/>
        </p:nvSpPr>
        <p:spPr>
          <a:xfrm>
            <a:off x="683568" y="1919888"/>
            <a:ext cx="5760640" cy="4449936"/>
          </a:xfrm>
          <a:prstGeom prst="rect">
            <a:avLst/>
          </a:prstGeom>
          <a:noFill/>
        </p:spPr>
        <p:txBody>
          <a:bodyPr wrap="square" rtlCol="0">
            <a:spAutoFit/>
          </a:bodyPr>
          <a:lstStyle/>
          <a:p>
            <a:r>
              <a:rPr lang="en-GB" dirty="0"/>
              <a:t>Create a fact sheet using the Changing Bodies Activity Sheet to give advice to others about how to look after their bodies during puberty.</a:t>
            </a:r>
          </a:p>
          <a:p>
            <a:pPr marL="285750" indent="-285750">
              <a:lnSpc>
                <a:spcPts val="2500"/>
              </a:lnSpc>
              <a:buFont typeface="Arial" panose="020B0604020202020204" pitchFamily="34" charset="0"/>
              <a:buChar char="•"/>
            </a:pPr>
            <a:r>
              <a:rPr lang="en-GB" dirty="0"/>
              <a:t>Make your fact sheet colourful and </a:t>
            </a:r>
            <a:br>
              <a:rPr lang="en-GB" dirty="0"/>
            </a:br>
            <a:r>
              <a:rPr lang="en-GB" dirty="0"/>
              <a:t>eye-catching.</a:t>
            </a:r>
          </a:p>
          <a:p>
            <a:pPr marL="285750" indent="-285750">
              <a:lnSpc>
                <a:spcPts val="2500"/>
              </a:lnSpc>
              <a:buFont typeface="Arial" panose="020B0604020202020204" pitchFamily="34" charset="0"/>
              <a:buChar char="•"/>
            </a:pPr>
            <a:r>
              <a:rPr lang="en-GB" dirty="0"/>
              <a:t>Try to include a message about inappropriate or unwanted contact.</a:t>
            </a:r>
          </a:p>
          <a:p>
            <a:pPr marL="285750" indent="-285750">
              <a:lnSpc>
                <a:spcPts val="2500"/>
              </a:lnSpc>
              <a:buFont typeface="Arial" panose="020B0604020202020204" pitchFamily="34" charset="0"/>
              <a:buChar char="•"/>
            </a:pPr>
            <a:r>
              <a:rPr lang="en-GB" dirty="0"/>
              <a:t>Make sure you include accurate, useful information.</a:t>
            </a:r>
          </a:p>
          <a:p>
            <a:pPr marL="285750" indent="-285750">
              <a:lnSpc>
                <a:spcPts val="2500"/>
              </a:lnSpc>
              <a:buFont typeface="Arial" panose="020B0604020202020204" pitchFamily="34" charset="0"/>
              <a:buChar char="•"/>
            </a:pPr>
            <a:r>
              <a:rPr lang="en-GB" dirty="0"/>
              <a:t>Think about the layout and include pictures, captions and text boxes.</a:t>
            </a:r>
          </a:p>
          <a:p>
            <a:pPr marL="285750" indent="-285750">
              <a:lnSpc>
                <a:spcPts val="2500"/>
              </a:lnSpc>
              <a:buFont typeface="Arial" panose="020B0604020202020204" pitchFamily="34" charset="0"/>
              <a:buChar char="•"/>
            </a:pPr>
            <a:r>
              <a:rPr lang="en-GB" dirty="0"/>
              <a:t>Will your fact sheet be aimed at girls, boys, or </a:t>
            </a:r>
            <a:br>
              <a:rPr lang="en-GB" dirty="0"/>
            </a:br>
            <a:r>
              <a:rPr lang="en-GB" dirty="0"/>
              <a:t>both genders?</a:t>
            </a:r>
          </a:p>
          <a:p>
            <a:pPr marL="285750" indent="-285750">
              <a:lnSpc>
                <a:spcPts val="2500"/>
              </a:lnSpc>
              <a:buFont typeface="Arial" panose="020B0604020202020204" pitchFamily="34" charset="0"/>
              <a:buChar char="•"/>
            </a:pPr>
            <a:r>
              <a:rPr lang="en-GB" dirty="0"/>
              <a:t>Try to include at least three tips for looking after your body as it changes.</a:t>
            </a:r>
          </a:p>
        </p:txBody>
      </p:sp>
      <p:pic>
        <p:nvPicPr>
          <p:cNvPr id="4" name="Picture 3"/>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228184" y="2204863"/>
            <a:ext cx="2639076" cy="4653137"/>
          </a:xfrm>
          <a:prstGeom prst="rect">
            <a:avLst/>
          </a:prstGeom>
        </p:spPr>
      </p:pic>
      <p:pic>
        <p:nvPicPr>
          <p:cNvPr id="5" name="Individual Work"/>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740000" y="543600"/>
            <a:ext cx="864000" cy="864000"/>
          </a:xfrm>
          <a:prstGeom prst="rect">
            <a:avLst/>
          </a:prstGeom>
        </p:spPr>
      </p:pic>
    </p:spTree>
    <p:extLst>
      <p:ext uri="{BB962C8B-B14F-4D97-AF65-F5344CB8AC3E}">
        <p14:creationId xmlns:p14="http://schemas.microsoft.com/office/powerpoint/2010/main" val="9388106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par>
                          <p:cTn id="7" fill="hold">
                            <p:stCondLst>
                              <p:cond delay="0"/>
                            </p:stCondLst>
                            <p:childTnLst>
                              <p:par>
                                <p:cTn id="8" presetID="10" presetClass="entr" presetSubtype="0" fill="hold" nodeType="after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36606"/>
            <a:ext cx="8220075" cy="5584682"/>
          </a:xfrm>
          <a:prstGeom prst="roundRect">
            <a:avLst>
              <a:gd name="adj" fmla="val 2203"/>
            </a:avLst>
          </a:prstGeom>
        </p:spPr>
        <p:txBody>
          <a:bodyPr/>
          <a:lstStyle/>
          <a:p>
            <a:r>
              <a:rPr lang="en-GB" sz="5400" dirty="0">
                <a:latin typeface="Twinkl" pitchFamily="2" charset="0"/>
              </a:rPr>
              <a:t>Reflecting</a:t>
            </a:r>
          </a:p>
        </p:txBody>
      </p:sp>
    </p:spTree>
    <p:extLst>
      <p:ext uri="{BB962C8B-B14F-4D97-AF65-F5344CB8AC3E}">
        <p14:creationId xmlns:p14="http://schemas.microsoft.com/office/powerpoint/2010/main" val="404300147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Have We Learnt? </a:t>
            </a:r>
          </a:p>
        </p:txBody>
      </p:sp>
      <p:sp>
        <p:nvSpPr>
          <p:cNvPr id="3" name="TextBox 2"/>
          <p:cNvSpPr txBox="1"/>
          <p:nvPr/>
        </p:nvSpPr>
        <p:spPr>
          <a:xfrm>
            <a:off x="755650" y="1425276"/>
            <a:ext cx="7632700" cy="923330"/>
          </a:xfrm>
          <a:prstGeom prst="rect">
            <a:avLst/>
          </a:prstGeom>
          <a:noFill/>
        </p:spPr>
        <p:txBody>
          <a:bodyPr wrap="square" rtlCol="0">
            <a:spAutoFit/>
          </a:bodyPr>
          <a:lstStyle/>
          <a:p>
            <a:r>
              <a:rPr lang="en-GB" dirty="0"/>
              <a:t>So, what have we learnt about the ways in which our bodies change during puberty? What have you learnt about the ways that we can look after ourselves as our bodies change?</a:t>
            </a:r>
          </a:p>
        </p:txBody>
      </p:sp>
      <p:sp>
        <p:nvSpPr>
          <p:cNvPr id="4" name="Pentagon 3"/>
          <p:cNvSpPr/>
          <p:nvPr/>
        </p:nvSpPr>
        <p:spPr>
          <a:xfrm>
            <a:off x="457198" y="2455845"/>
            <a:ext cx="5698978" cy="408737"/>
          </a:xfrm>
          <a:prstGeom prst="homePlate">
            <a:avLst/>
          </a:prstGeom>
          <a:solidFill>
            <a:srgbClr val="2DB6BC"/>
          </a:solidFill>
          <a:ln>
            <a:noFill/>
          </a:ln>
        </p:spPr>
        <p:style>
          <a:lnRef idx="2">
            <a:schemeClr val="accent1">
              <a:shade val="50000"/>
            </a:schemeClr>
          </a:lnRef>
          <a:fillRef idx="1">
            <a:schemeClr val="accent1"/>
          </a:fillRef>
          <a:effectRef idx="0">
            <a:schemeClr val="accent1"/>
          </a:effectRef>
          <a:fontRef idx="minor">
            <a:schemeClr val="lt1"/>
          </a:fontRef>
        </p:style>
        <p:txBody>
          <a:bodyPr lIns="288000" tIns="108000" rIns="108000" bIns="108000" rtlCol="0" anchor="ctr"/>
          <a:lstStyle/>
          <a:p>
            <a:r>
              <a:rPr lang="en-GB" dirty="0"/>
              <a:t>Summarise your learning with your talk partner. </a:t>
            </a:r>
          </a:p>
        </p:txBody>
      </p:sp>
      <p:sp>
        <p:nvSpPr>
          <p:cNvPr id="5" name="Rectangle 4"/>
          <p:cNvSpPr/>
          <p:nvPr/>
        </p:nvSpPr>
        <p:spPr>
          <a:xfrm>
            <a:off x="683568" y="2971821"/>
            <a:ext cx="4752528" cy="646331"/>
          </a:xfrm>
          <a:prstGeom prst="rect">
            <a:avLst/>
          </a:prstGeom>
        </p:spPr>
        <p:txBody>
          <a:bodyPr wrap="square">
            <a:spAutoFit/>
          </a:bodyPr>
          <a:lstStyle/>
          <a:p>
            <a:r>
              <a:rPr lang="en-GB" dirty="0"/>
              <a:t>Imagine that you had a friend who was finding puberty difficult to cope with. </a:t>
            </a:r>
          </a:p>
        </p:txBody>
      </p:sp>
      <p:sp>
        <p:nvSpPr>
          <p:cNvPr id="8" name="Oval 7"/>
          <p:cNvSpPr/>
          <p:nvPr/>
        </p:nvSpPr>
        <p:spPr>
          <a:xfrm>
            <a:off x="3246011" y="3688931"/>
            <a:ext cx="2651977" cy="2651977"/>
          </a:xfrm>
          <a:prstGeom prst="ellipse">
            <a:avLst/>
          </a:prstGeom>
          <a:solidFill>
            <a:srgbClr val="8D35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bg1"/>
                </a:solidFill>
              </a:rPr>
              <a:t>What advice would you give them? </a:t>
            </a:r>
          </a:p>
        </p:txBody>
      </p:sp>
      <p:pic>
        <p:nvPicPr>
          <p:cNvPr id="6" name="Picture 5"/>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flipH="1">
            <a:off x="5706609" y="2348606"/>
            <a:ext cx="2409488" cy="4969704"/>
          </a:xfrm>
          <a:prstGeom prst="rect">
            <a:avLst/>
          </a:prstGeom>
        </p:spPr>
      </p:pic>
      <p:pic>
        <p:nvPicPr>
          <p:cNvPr id="9" name="Talking Partners"/>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740000" y="543600"/>
            <a:ext cx="864000" cy="864000"/>
          </a:xfrm>
          <a:prstGeom prst="rect">
            <a:avLst/>
          </a:prstGeom>
        </p:spPr>
      </p:pic>
    </p:spTree>
    <p:extLst>
      <p:ext uri="{BB962C8B-B14F-4D97-AF65-F5344CB8AC3E}">
        <p14:creationId xmlns:p14="http://schemas.microsoft.com/office/powerpoint/2010/main" val="40532205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0" presetClass="entr" presetSubtype="0" fill="hold" nodeType="withEffect">
                                  <p:stCondLst>
                                    <p:cond delay="0"/>
                                  </p:stCondLst>
                                  <p:childTnLst>
                                    <p:set>
                                      <p:cBhvr>
                                        <p:cTn id="8" dur="1" fill="hold">
                                          <p:stCondLst>
                                            <p:cond delay="0"/>
                                          </p:stCondLst>
                                        </p:cTn>
                                        <p:tgtEl>
                                          <p:spTgt spid="6"/>
                                        </p:tgtEl>
                                        <p:attrNameLst>
                                          <p:attrName>style.visibility</p:attrName>
                                        </p:attrNameLst>
                                      </p:cBhvr>
                                      <p:to>
                                        <p:strVal val="visible"/>
                                      </p:to>
                                    </p:set>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left)">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8"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36606"/>
            <a:ext cx="8220075" cy="5584682"/>
          </a:xfrm>
          <a:prstGeom prst="roundRect">
            <a:avLst>
              <a:gd name="adj" fmla="val 2203"/>
            </a:avLst>
          </a:prstGeom>
        </p:spPr>
        <p:txBody>
          <a:bodyPr/>
          <a:lstStyle/>
          <a:p>
            <a:r>
              <a:rPr lang="en-GB" sz="5400" dirty="0">
                <a:latin typeface="Twinkl" pitchFamily="2" charset="0"/>
              </a:rPr>
              <a:t>The Big Questions</a:t>
            </a:r>
          </a:p>
        </p:txBody>
      </p:sp>
    </p:spTree>
    <p:extLst>
      <p:ext uri="{BB962C8B-B14F-4D97-AF65-F5344CB8AC3E}">
        <p14:creationId xmlns:p14="http://schemas.microsoft.com/office/powerpoint/2010/main" val="9146547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Big Questions </a:t>
            </a:r>
          </a:p>
        </p:txBody>
      </p:sp>
      <p:pic>
        <p:nvPicPr>
          <p:cNvPr id="3" name="Picture 2"/>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740000" y="543600"/>
            <a:ext cx="864000" cy="864000"/>
          </a:xfrm>
          <a:prstGeom prst="rect">
            <a:avLst/>
          </a:prstGeom>
        </p:spPr>
      </p:pic>
      <p:sp>
        <p:nvSpPr>
          <p:cNvPr id="5" name="Oval 4"/>
          <p:cNvSpPr/>
          <p:nvPr/>
        </p:nvSpPr>
        <p:spPr>
          <a:xfrm>
            <a:off x="1902531" y="2127683"/>
            <a:ext cx="2602634" cy="2602634"/>
          </a:xfrm>
          <a:prstGeom prst="ellipse">
            <a:avLst/>
          </a:prstGeom>
          <a:solidFill>
            <a:srgbClr val="8D35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What are the changes that occur in boys’ and girls’ bodies during puberty?</a:t>
            </a:r>
          </a:p>
        </p:txBody>
      </p:sp>
      <p:sp>
        <p:nvSpPr>
          <p:cNvPr id="6" name="Oval 5"/>
          <p:cNvSpPr/>
          <p:nvPr/>
        </p:nvSpPr>
        <p:spPr>
          <a:xfrm>
            <a:off x="4649181" y="2127683"/>
            <a:ext cx="2592288" cy="2592288"/>
          </a:xfrm>
          <a:prstGeom prst="ellipse">
            <a:avLst/>
          </a:prstGeom>
          <a:solidFill>
            <a:srgbClr val="6ABB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How can we look after our changing bodies as we grow?</a:t>
            </a:r>
            <a:endParaRPr lang="en-GB" dirty="0">
              <a:solidFill>
                <a:srgbClr val="000000"/>
              </a:solidFill>
              <a:latin typeface="BPreplay" panose="02000503000000020004" pitchFamily="50" charset="0"/>
            </a:endParaRPr>
          </a:p>
        </p:txBody>
      </p:sp>
      <p:pic>
        <p:nvPicPr>
          <p:cNvPr id="11" name="Picture 10"/>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876256" y="1702337"/>
            <a:ext cx="1296144" cy="4718689"/>
          </a:xfrm>
          <a:prstGeom prst="rect">
            <a:avLst/>
          </a:prstGeom>
        </p:spPr>
      </p:pic>
      <p:pic>
        <p:nvPicPr>
          <p:cNvPr id="12" name="Picture 1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95375" y="1702337"/>
            <a:ext cx="1347521" cy="4655882"/>
          </a:xfrm>
          <a:prstGeom prst="rect">
            <a:avLst/>
          </a:prstGeom>
        </p:spPr>
      </p:pic>
    </p:spTree>
    <p:extLst>
      <p:ext uri="{BB962C8B-B14F-4D97-AF65-F5344CB8AC3E}">
        <p14:creationId xmlns:p14="http://schemas.microsoft.com/office/powerpoint/2010/main" val="20598164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par>
                                <p:cTn id="8" presetID="10" presetClass="entr" presetSubtype="0" fill="hold"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500"/>
                                        <p:tgtEl>
                                          <p:spTgt spid="5"/>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1" name="Title 1"/>
          <p:cNvSpPr txBox="1">
            <a:spLocks/>
          </p:cNvSpPr>
          <p:nvPr/>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b="0" dirty="0">
                <a:latin typeface="Twinkl SemiBold" pitchFamily="2" charset="0"/>
              </a:rPr>
              <a:t>Success Criteria</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b="0" dirty="0">
                <a:latin typeface="Twinkl SemiBold" pitchFamily="2" charset="0"/>
              </a:rPr>
              <a:t>Aim</a:t>
            </a:r>
          </a:p>
        </p:txBody>
      </p:sp>
      <p:sp>
        <p:nvSpPr>
          <p:cNvPr id="16" name="Content Placeholder 15"/>
          <p:cNvSpPr>
            <a:spLocks noGrp="1"/>
          </p:cNvSpPr>
          <p:nvPr>
            <p:ph idx="1"/>
          </p:nvPr>
        </p:nvSpPr>
        <p:spPr/>
        <p:txBody>
          <a:bodyPr>
            <a:normAutofit/>
          </a:bodyPr>
          <a:lstStyle/>
          <a:p>
            <a:pPr>
              <a:lnSpc>
                <a:spcPts val="2500"/>
              </a:lnSpc>
            </a:pPr>
            <a:r>
              <a:rPr lang="en-GB" dirty="0"/>
              <a:t>I can describe the changes people’s bodies go through during puberty and how we can look after our changing bodies.</a:t>
            </a:r>
          </a:p>
        </p:txBody>
      </p:sp>
      <p:sp>
        <p:nvSpPr>
          <p:cNvPr id="20" name="Content Placeholder 15"/>
          <p:cNvSpPr txBox="1">
            <a:spLocks/>
          </p:cNvSpPr>
          <p:nvPr/>
        </p:nvSpPr>
        <p:spPr>
          <a:xfrm>
            <a:off x="628650" y="3466802"/>
            <a:ext cx="7886700" cy="2338461"/>
          </a:xfrm>
          <a:prstGeom prst="rect">
            <a:avLst/>
          </a:prstGeom>
          <a:noFill/>
          <a:ln w="25400">
            <a:noFill/>
          </a:ln>
        </p:spPr>
        <p:txBody>
          <a:bodyPr vert="horz" lIns="180000" tIns="252000" rIns="252000" bIns="180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ts val="2500"/>
              </a:lnSpc>
            </a:pPr>
            <a:r>
              <a:rPr lang="en-GB" dirty="0">
                <a:latin typeface="Twinkl" pitchFamily="50" charset="0"/>
              </a:rPr>
              <a:t>I can use scientific vocabulary when talking about the human body.</a:t>
            </a:r>
          </a:p>
          <a:p>
            <a:pPr>
              <a:lnSpc>
                <a:spcPts val="2500"/>
              </a:lnSpc>
            </a:pPr>
            <a:r>
              <a:rPr lang="en-GB" dirty="0">
                <a:latin typeface="Twinkl" pitchFamily="50" charset="0"/>
              </a:rPr>
              <a:t>I can discuss changes my body will go through and I know what </a:t>
            </a:r>
            <a:br>
              <a:rPr lang="en-GB" dirty="0">
                <a:latin typeface="Twinkl" pitchFamily="50" charset="0"/>
              </a:rPr>
            </a:br>
            <a:r>
              <a:rPr lang="en-GB" dirty="0">
                <a:latin typeface="Twinkl" pitchFamily="50" charset="0"/>
              </a:rPr>
              <a:t>to expect.</a:t>
            </a:r>
          </a:p>
          <a:p>
            <a:pPr>
              <a:lnSpc>
                <a:spcPts val="2500"/>
              </a:lnSpc>
            </a:pPr>
            <a:r>
              <a:rPr lang="en-GB" dirty="0">
                <a:latin typeface="Twinkl" pitchFamily="50" charset="0"/>
              </a:rPr>
              <a:t>I can explain how to look after my changing body.</a:t>
            </a:r>
          </a:p>
          <a:p>
            <a:pPr>
              <a:lnSpc>
                <a:spcPts val="2500"/>
              </a:lnSpc>
            </a:pPr>
            <a:r>
              <a:rPr lang="en-GB" dirty="0">
                <a:latin typeface="Twinkl" pitchFamily="50" charset="0"/>
              </a:rPr>
              <a:t>I can explain how to protect my body and stay safe. </a:t>
            </a:r>
          </a:p>
        </p:txBody>
      </p:sp>
    </p:spTree>
    <p:extLst>
      <p:ext uri="{BB962C8B-B14F-4D97-AF65-F5344CB8AC3E}">
        <p14:creationId xmlns:p14="http://schemas.microsoft.com/office/powerpoint/2010/main" val="394131993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Custom 2">
      <a:dk1>
        <a:srgbClr val="1C1C1C"/>
      </a:dk1>
      <a:lt1>
        <a:sysClr val="window" lastClr="FFFFFF"/>
      </a:lt1>
      <a:dk2>
        <a:srgbClr val="4A4A4A"/>
      </a:dk2>
      <a:lt2>
        <a:srgbClr val="F4F2F2"/>
      </a:lt2>
      <a:accent1>
        <a:srgbClr val="00A7E7"/>
      </a:accent1>
      <a:accent2>
        <a:srgbClr val="F0821A"/>
      </a:accent2>
      <a:accent3>
        <a:srgbClr val="8C368C"/>
      </a:accent3>
      <a:accent4>
        <a:srgbClr val="009640"/>
      </a:accent4>
      <a:accent5>
        <a:srgbClr val="31B7BC"/>
      </a:accent5>
      <a:accent6>
        <a:srgbClr val="F9B000"/>
      </a:accent6>
      <a:hlink>
        <a:srgbClr val="00B0F0"/>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Lesson Presentation Template V3.pptx" id="{872A759C-8F28-436B-A9AA-D61559454DA0}" vid="{1DAAD91C-0CDD-4FF8-BAE3-95F9B517A54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494</TotalTime>
  <Words>1726</Words>
  <Application>Microsoft Office PowerPoint</Application>
  <PresentationFormat>On-screen Show (4:3)</PresentationFormat>
  <Paragraphs>140</Paragraphs>
  <Slides>33</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33</vt:i4>
      </vt:variant>
    </vt:vector>
  </HeadingPairs>
  <TitlesOfParts>
    <vt:vector size="41" baseType="lpstr">
      <vt:lpstr>Twinkl SemiBold</vt:lpstr>
      <vt:lpstr>Calibri</vt:lpstr>
      <vt:lpstr>Arial</vt:lpstr>
      <vt:lpstr>Twinkl</vt:lpstr>
      <vt:lpstr>Tuffy-TTF</vt:lpstr>
      <vt:lpstr>BPreplay</vt:lpstr>
      <vt:lpstr>Sassoon Infant Rg</vt:lpstr>
      <vt:lpstr>Office Theme</vt:lpstr>
      <vt:lpstr>PowerPoint Presentation</vt:lpstr>
      <vt:lpstr>PowerPoint Presentation</vt:lpstr>
      <vt:lpstr>PowerPoint Presentation</vt:lpstr>
      <vt:lpstr>The Big Questions</vt:lpstr>
      <vt:lpstr>The Big Questions </vt:lpstr>
      <vt:lpstr>Reconnecting</vt:lpstr>
      <vt:lpstr>Puberty</vt:lpstr>
      <vt:lpstr>Puberty</vt:lpstr>
      <vt:lpstr>Exploring</vt:lpstr>
      <vt:lpstr>How Bodies (and Emotions) Can Change during Puberty</vt:lpstr>
      <vt:lpstr>How Bodies (and Emotions) Can Change during Puberty</vt:lpstr>
      <vt:lpstr>How Bodies (and Emotions) Can Change during Puberty</vt:lpstr>
      <vt:lpstr>How Bodies (and Emotions) Can Change during Puberty</vt:lpstr>
      <vt:lpstr>How Bodies (and Emotions) Can Change during Puberty</vt:lpstr>
      <vt:lpstr>How Bodies (and Emotions) Can Change during Puberty</vt:lpstr>
      <vt:lpstr>How Bodies (and Emotions) Can Change during Puberty</vt:lpstr>
      <vt:lpstr>How Bodies (and Emotions) Can Change during Puberty</vt:lpstr>
      <vt:lpstr>How Bodies (and Emotions) Can Change during Puberty</vt:lpstr>
      <vt:lpstr>How Bodies (and Emotions) Can Change during Puberty</vt:lpstr>
      <vt:lpstr>How Bodies (and Emotions) Can Change during Puberty</vt:lpstr>
      <vt:lpstr>How Bodies (and Emotions) Can Change during Puberty</vt:lpstr>
      <vt:lpstr>Looking after Our  Changing Bodies</vt:lpstr>
      <vt:lpstr>Looking after Our  Changing Bodies</vt:lpstr>
      <vt:lpstr>Looking after Our  Changing Bodies</vt:lpstr>
      <vt:lpstr>Looking after Our Changing Bodies</vt:lpstr>
      <vt:lpstr>Consolidating</vt:lpstr>
      <vt:lpstr>How to Look after Our  Changing Bodies</vt:lpstr>
      <vt:lpstr>Reflecting</vt:lpstr>
      <vt:lpstr>What Have We Learnt? </vt:lpstr>
      <vt:lpstr>The Big Questions</vt:lpstr>
      <vt:lpstr>The Big Questions </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PSHE and Citizenship</dc:title>
  <dc:creator>Joseph Hayward</dc:creator>
  <cp:lastModifiedBy>James Brown</cp:lastModifiedBy>
  <cp:revision>57</cp:revision>
  <dcterms:created xsi:type="dcterms:W3CDTF">2018-06-07T12:01:11Z</dcterms:created>
  <dcterms:modified xsi:type="dcterms:W3CDTF">2021-07-16T13:45:15Z</dcterms:modified>
</cp:coreProperties>
</file>