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305" r:id="rId2"/>
    <p:sldId id="258" r:id="rId3"/>
    <p:sldId id="263" r:id="rId4"/>
    <p:sldId id="264" r:id="rId5"/>
    <p:sldId id="294" r:id="rId6"/>
    <p:sldId id="289" r:id="rId7"/>
    <p:sldId id="295" r:id="rId8"/>
    <p:sldId id="323" r:id="rId9"/>
    <p:sldId id="290" r:id="rId10"/>
    <p:sldId id="296" r:id="rId11"/>
    <p:sldId id="324" r:id="rId12"/>
    <p:sldId id="325" r:id="rId13"/>
    <p:sldId id="326" r:id="rId14"/>
    <p:sldId id="327" r:id="rId15"/>
    <p:sldId id="307" r:id="rId16"/>
    <p:sldId id="308" r:id="rId17"/>
    <p:sldId id="306" r:id="rId18"/>
    <p:sldId id="291" r:id="rId19"/>
    <p:sldId id="297" r:id="rId20"/>
    <p:sldId id="292" r:id="rId21"/>
    <p:sldId id="298" r:id="rId22"/>
    <p:sldId id="293" r:id="rId23"/>
    <p:sldId id="328" r:id="rId24"/>
    <p:sldId id="329" r:id="rId25"/>
    <p:sldId id="267" r:id="rId26"/>
  </p:sldIdLst>
  <p:sldSz cx="9144000" cy="6858000" type="screen4x3"/>
  <p:notesSz cx="6858000" cy="9144000"/>
  <p:embeddedFontLst>
    <p:embeddedFont>
      <p:font typeface="BPreplay" panose="02000503000000020004"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Sassoon Infant Rg" panose="02000503030000020003" charset="0"/>
      <p:regular r:id="rId37"/>
      <p:bold r:id="rId38"/>
    </p:embeddedFont>
    <p:embeddedFont>
      <p:font typeface="Tuffy" panose="020B0603060100000000" charset="0"/>
      <p:regular r:id="rId39"/>
      <p:bold r:id="rId40"/>
      <p:italic r:id="rId41"/>
      <p:boldItalic r:id="rId42"/>
    </p:embeddedFont>
    <p:embeddedFont>
      <p:font typeface="Tuffy-TTF" panose="020B0603060100000000" charset="0"/>
      <p:regular r:id="rId43"/>
      <p:bold r:id="rId44"/>
      <p:italic r:id="rId45"/>
      <p:boldItalic r:id="rId46"/>
    </p:embeddedFont>
    <p:embeddedFont>
      <p:font typeface="Twinkl" panose="020B0604020202020204" charset="0"/>
      <p:regular r:id="rId47"/>
      <p:bold r:id="rId48"/>
    </p:embeddedFont>
    <p:embeddedFont>
      <p:font typeface="Twinkl SemiBold" charset="0"/>
      <p:bold r:id="rId4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521">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965D"/>
    <a:srgbClr val="6ABB83"/>
    <a:srgbClr val="8D358B"/>
    <a:srgbClr val="CDB5D7"/>
    <a:srgbClr val="A872AF"/>
    <a:srgbClr val="CEB4D8"/>
    <a:srgbClr val="00A7E6"/>
    <a:srgbClr val="F08115"/>
    <a:srgbClr val="E500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86" d="100"/>
          <a:sy n="86" d="100"/>
        </p:scale>
        <p:origin x="1382" y="72"/>
      </p:cViewPr>
      <p:guideLst>
        <p:guide orient="horz" pos="2160"/>
        <p:guide pos="2880"/>
        <p:guide pos="340"/>
        <p:guide orient="horz" pos="3974"/>
        <p:guide pos="5420"/>
        <p:guide orient="horz" pos="346"/>
        <p:guide pos="521"/>
        <p:guide orient="horz" pos="482"/>
        <p:guide orient="horz" pos="3838"/>
        <p:guide pos="5284"/>
      </p:guideLst>
    </p:cSldViewPr>
  </p:slideViewPr>
  <p:notesTextViewPr>
    <p:cViewPr>
      <p:scale>
        <a:sx n="3" d="2"/>
        <a:sy n="3" d="2"/>
      </p:scale>
      <p:origin x="0" y="0"/>
    </p:cViewPr>
  </p:notesTextViewPr>
  <p:notesViewPr>
    <p:cSldViewPr>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font" Target="fonts/font14.fntdata"/><Relationship Id="rId47" Type="http://schemas.openxmlformats.org/officeDocument/2006/relationships/font" Target="fonts/font19.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font" Target="fonts/font17.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font" Target="fonts/font16.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font" Target="fonts/font15.fntdata"/><Relationship Id="rId48" Type="http://schemas.openxmlformats.org/officeDocument/2006/relationships/font" Target="fonts/font20.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font" Target="fonts/font18.fntdata"/><Relationship Id="rId20" Type="http://schemas.openxmlformats.org/officeDocument/2006/relationships/slide" Target="slides/slide19.xml"/><Relationship Id="rId41"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font" Target="fonts/font8.fntdata"/><Relationship Id="rId49" Type="http://schemas.openxmlformats.org/officeDocument/2006/relationships/font" Target="fonts/font2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62A5FDD0-CC82-4EB1-9944-035B1CD1884E}" type="datetimeFigureOut">
              <a:rPr lang="en-GB"/>
              <a:pPr>
                <a:defRPr/>
              </a:pPr>
              <a:t>16/07/2021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47FC01B5-3E10-4BEA-A5E1-6BCF3818858B}" type="slidenum">
              <a:rPr lang="en-GB"/>
              <a:pPr>
                <a:defRPr/>
              </a:pPr>
              <a:t>‹#›</a:t>
            </a:fld>
            <a:endParaRPr lang="en-GB" dirty="0"/>
          </a:p>
        </p:txBody>
      </p:sp>
    </p:spTree>
    <p:extLst>
      <p:ext uri="{BB962C8B-B14F-4D97-AF65-F5344CB8AC3E}">
        <p14:creationId xmlns:p14="http://schemas.microsoft.com/office/powerpoint/2010/main" val="13405867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B752364F-42C6-4F4A-A857-3F3762B2CD70}" type="datetimeFigureOut">
              <a:rPr lang="en-GB"/>
              <a:pPr>
                <a:defRPr/>
              </a:pPr>
              <a:t>16/07/2021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12EFDB96-FA8D-4EC2-92A4-A76510DF455D}" type="slidenum">
              <a:rPr lang="en-GB"/>
              <a:pPr>
                <a:defRPr/>
              </a:pPr>
              <a:t>‹#›</a:t>
            </a:fld>
            <a:endParaRPr lang="en-GB" dirty="0"/>
          </a:p>
        </p:txBody>
      </p:sp>
    </p:spTree>
    <p:extLst>
      <p:ext uri="{BB962C8B-B14F-4D97-AF65-F5344CB8AC3E}">
        <p14:creationId xmlns:p14="http://schemas.microsoft.com/office/powerpoint/2010/main" val="41548404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8566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5584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3561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99571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79385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8658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03237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1"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hyperlink" Target="https://www.youtube.com/watch?v=PnDgZuGIhH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8" Type="http://schemas.openxmlformats.org/officeDocument/2006/relationships/hyperlink" Target="https://www.flickr.com/photos/carbonnyc/41941941202/in/photolist-26UgpTh-24AFdVj-KdjdPU-fBZMUP-25Ywnn2-GDJbyh-8dY4Tj-EGxWXx-6tsJVf-bWkZZM-zDFYL-dQaLtb-HJDi9-86xfrP-7eCusD-o7K4XC-dQ7twc-fo9eZw-dQbTmA-7ezsU5-5k5SH3-zDFY7-bW9odX-LtEhq-dQ5oiB-dQ6Aqv-couNwo-5WHKKE-dBrZMq-dQ6uqk-dQ3zsg-dBmBVP-6sW48m-7ezMFJ-h5ZomJ-7hjacs-6riVLY-dQ9JWE-zDG49-fFw2oh-dQ6RUF-5C2HGf-dQ468k-7xNkjQ-dBmAc2-htybaG-6rfeqk-9p2zc3-dQ5LBF-dQ6QUr" TargetMode="External"/><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4.xml"/><Relationship Id="rId6" Type="http://schemas.openxmlformats.org/officeDocument/2006/relationships/image" Target="../media/image25.png"/><Relationship Id="rId11" Type="http://schemas.openxmlformats.org/officeDocument/2006/relationships/image" Target="../media/image10.png"/><Relationship Id="rId5" Type="http://schemas.openxmlformats.org/officeDocument/2006/relationships/image" Target="../media/image24.png"/><Relationship Id="rId10" Type="http://schemas.openxmlformats.org/officeDocument/2006/relationships/hyperlink" Target="https://creativecommons.org/licenses/by/2.0/" TargetMode="External"/><Relationship Id="rId4" Type="http://schemas.openxmlformats.org/officeDocument/2006/relationships/image" Target="../media/image23.png"/><Relationship Id="rId9" Type="http://schemas.openxmlformats.org/officeDocument/2006/relationships/hyperlink" Target="https://www.flickr.com/photos/carbonnyc/"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4.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 Id="rId5" Type="http://schemas.openxmlformats.org/officeDocument/2006/relationships/slide" Target="slide20.xml"/><Relationship Id="rId4" Type="http://schemas.openxmlformats.org/officeDocument/2006/relationships/slide" Target="slide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4.png"/><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575"/>
            <a:ext cx="9144000" cy="6111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p:cNvSpPr txBox="1">
            <a:spLocks noChangeArrowheads="1"/>
          </p:cNvSpPr>
          <p:nvPr/>
        </p:nvSpPr>
        <p:spPr bwMode="auto">
          <a:xfrm>
            <a:off x="2501900" y="6464300"/>
            <a:ext cx="4140200"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6 | Relationships | Growing Up | Relationships | Lesson 4</a:t>
            </a:r>
            <a:endParaRPr lang="en-GB" altLang="en-US" sz="80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1024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p:cNvSpPr>
            <a:spLocks/>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a:solidFill>
                  <a:schemeClr val="bg1"/>
                </a:solidFill>
                <a:latin typeface="Tuffy-TTF" panose="020B0603060100000000" pitchFamily="34" charset="0"/>
                <a:ea typeface="Sassoon Infant Rg" panose="02000503030000020003" pitchFamily="50" charset="0"/>
                <a:cs typeface="Arial" panose="020B0604020202020204" pitchFamily="34" charset="0"/>
              </a:rPr>
              <a:t>Relationships | Growing Up</a:t>
            </a:r>
          </a:p>
        </p:txBody>
      </p:sp>
      <p:sp>
        <p:nvSpPr>
          <p:cNvPr id="10247" name="Title 17"/>
          <p:cNvSpPr>
            <a:spLocks/>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a:solidFill>
                  <a:schemeClr val="bg1"/>
                </a:solidFill>
                <a:latin typeface="Tuffy-TTF" panose="020B0603060100000000" pitchFamily="34"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1270" name="Content Placeholder 15"/>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I understand what a loving relationship is and that there are many types of relationships. </a:t>
            </a:r>
          </a:p>
        </p:txBody>
      </p:sp>
      <p:sp>
        <p:nvSpPr>
          <p:cNvPr id="11271" name="Content Placeholder 15"/>
          <p:cNvSpPr txBox="1">
            <a:spLocks/>
          </p:cNvSpPr>
          <p:nvPr/>
        </p:nvSpPr>
        <p:spPr bwMode="auto">
          <a:xfrm>
            <a:off x="628650" y="3467100"/>
            <a:ext cx="7886700" cy="197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50" charset="0"/>
                <a:cs typeface="Sassoon Infant Rg" panose="02000503030000020003" pitchFamily="50" charset="0"/>
              </a:rPr>
              <a:t>I understand the terms associated with love, relationships and </a:t>
            </a:r>
            <a:br>
              <a:rPr lang="en-GB" altLang="en-US">
                <a:ea typeface="Sassoon Infant Rg" panose="02000503030000020003" pitchFamily="50" charset="0"/>
                <a:cs typeface="Sassoon Infant Rg" panose="02000503030000020003" pitchFamily="50" charset="0"/>
              </a:rPr>
            </a:br>
            <a:r>
              <a:rPr lang="en-GB" altLang="en-US">
                <a:ea typeface="Sassoon Infant Rg" panose="02000503030000020003" pitchFamily="50" charset="0"/>
                <a:cs typeface="Sassoon Infant Rg" panose="02000503030000020003" pitchFamily="50" charset="0"/>
              </a:rPr>
              <a:t>sexual orientation.</a:t>
            </a:r>
          </a:p>
          <a:p>
            <a:pPr eaLnBrk="1" hangingPunct="1"/>
            <a:r>
              <a:rPr lang="en-GB" altLang="en-US">
                <a:ea typeface="Sassoon Infant Rg" panose="02000503030000020003" pitchFamily="50" charset="0"/>
                <a:cs typeface="Sassoon Infant Rg" panose="02000503030000020003" pitchFamily="50" charset="0"/>
              </a:rPr>
              <a:t>I appreciate that people differ in terms of sexual orientation and who they love.</a:t>
            </a:r>
          </a:p>
          <a:p>
            <a:pPr eaLnBrk="1" hangingPunct="1"/>
            <a:r>
              <a:rPr lang="en-GB" altLang="en-US">
                <a:ea typeface="Sassoon Infant Rg" panose="02000503030000020003" pitchFamily="50" charset="0"/>
                <a:cs typeface="Sassoon Infant Rg" panose="02000503030000020003" pitchFamily="50" charset="0"/>
              </a:rPr>
              <a:t>I can describe what makes a loving relationship.</a:t>
            </a:r>
          </a:p>
        </p:txBody>
      </p:sp>
      <p:sp>
        <p:nvSpPr>
          <p:cNvPr id="11272"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panose="020B0603060100000000" pitchFamily="34" charset="0"/>
                <a:cs typeface="Arial" panose="020B0604020202020204" pitchFamily="34" charset="0"/>
                <a:hlinkClick r:id="rId2"/>
              </a:rPr>
              <a:t>PSHE Association</a:t>
            </a:r>
            <a:r>
              <a:rPr lang="en-GB" altLang="en-US" sz="800" baseline="30000">
                <a:solidFill>
                  <a:schemeClr val="tx1"/>
                </a:solidFill>
                <a:latin typeface="Tuffy-TTF" panose="020B0603060100000000" pitchFamily="34"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The Big Questions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a:t>The Big Questions </a:t>
            </a:r>
          </a:p>
        </p:txBody>
      </p:sp>
      <p:pic>
        <p:nvPicPr>
          <p:cNvPr id="1331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776288" y="1501775"/>
            <a:ext cx="2603500" cy="2603500"/>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loving relationship?</a:t>
            </a:r>
          </a:p>
        </p:txBody>
      </p:sp>
      <p:sp>
        <p:nvSpPr>
          <p:cNvPr id="6" name="Oval 5"/>
          <p:cNvSpPr/>
          <p:nvPr/>
        </p:nvSpPr>
        <p:spPr>
          <a:xfrm>
            <a:off x="5795963" y="1497013"/>
            <a:ext cx="2592387" cy="2592387"/>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kinds of loving relationships are there?</a:t>
            </a:r>
            <a:endParaRPr lang="en-GB" dirty="0">
              <a:solidFill>
                <a:srgbClr val="000000"/>
              </a:solidFill>
              <a:latin typeface="BPreplay" panose="02000503000000020004" pitchFamily="50"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2341563"/>
            <a:ext cx="5832475" cy="425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Reconnecting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24625" y="3094038"/>
            <a:ext cx="1863725"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rcRect b="3615"/>
          <a:stretch>
            <a:fillRect/>
          </a:stretch>
        </p:blipFill>
        <p:spPr bwMode="auto">
          <a:xfrm>
            <a:off x="755650" y="3105150"/>
            <a:ext cx="1916113" cy="241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755650" y="5084763"/>
            <a:ext cx="7632700" cy="1223962"/>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With your talk partner, create a  mind map or chart of ideas, jotting down any words and phrases you think might be useful for today’s lesson. It is OK to use any vocabulary you know relating </a:t>
            </a:r>
            <a:br>
              <a:rPr lang="en-GB" dirty="0"/>
            </a:br>
            <a:r>
              <a:rPr lang="en-GB" dirty="0"/>
              <a:t>to relationships.</a:t>
            </a:r>
          </a:p>
        </p:txBody>
      </p:sp>
      <p:sp>
        <p:nvSpPr>
          <p:cNvPr id="15365" name="Title 1"/>
          <p:cNvSpPr>
            <a:spLocks noGrp="1"/>
          </p:cNvSpPr>
          <p:nvPr>
            <p:ph type="title"/>
          </p:nvPr>
        </p:nvSpPr>
        <p:spPr>
          <a:xfrm>
            <a:off x="457200" y="479425"/>
            <a:ext cx="8220075" cy="993775"/>
          </a:xfrm>
        </p:spPr>
        <p:txBody>
          <a:bodyPr/>
          <a:lstStyle/>
          <a:p>
            <a:pPr eaLnBrk="1" hangingPunct="1"/>
            <a:r>
              <a:rPr lang="en-GB" altLang="en-US"/>
              <a:t>Reconnecting</a:t>
            </a:r>
          </a:p>
        </p:txBody>
      </p:sp>
      <p:sp>
        <p:nvSpPr>
          <p:cNvPr id="5" name="TextBox 4"/>
          <p:cNvSpPr txBox="1">
            <a:spLocks noChangeArrowheads="1"/>
          </p:cNvSpPr>
          <p:nvPr/>
        </p:nvSpPr>
        <p:spPr bwMode="auto">
          <a:xfrm>
            <a:off x="755650" y="1538288"/>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What words and phrases spring to mind when you think about these </a:t>
            </a:r>
            <a:br>
              <a:rPr lang="en-GB" altLang="en-US">
                <a:solidFill>
                  <a:schemeClr val="tx1"/>
                </a:solidFill>
              </a:rPr>
            </a:br>
            <a:r>
              <a:rPr lang="en-GB" altLang="en-US">
                <a:solidFill>
                  <a:schemeClr val="tx1"/>
                </a:solidFill>
              </a:rPr>
              <a:t>big questions?</a:t>
            </a:r>
          </a:p>
        </p:txBody>
      </p:sp>
      <p:pic>
        <p:nvPicPr>
          <p:cNvPr id="15367"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ular Callout 2"/>
          <p:cNvSpPr/>
          <p:nvPr/>
        </p:nvSpPr>
        <p:spPr>
          <a:xfrm>
            <a:off x="2195513" y="2184400"/>
            <a:ext cx="2308225" cy="1444625"/>
          </a:xfrm>
          <a:prstGeom prst="wedgeRectCallout">
            <a:avLst>
              <a:gd name="adj1" fmla="val -51282"/>
              <a:gd name="adj2" fmla="val 70122"/>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do you think of when you think of the term ‘loving relationship’?</a:t>
            </a:r>
          </a:p>
        </p:txBody>
      </p:sp>
      <p:sp>
        <p:nvSpPr>
          <p:cNvPr id="14" name="Rectangular Callout 13"/>
          <p:cNvSpPr/>
          <p:nvPr/>
        </p:nvSpPr>
        <p:spPr>
          <a:xfrm>
            <a:off x="4691063" y="2184400"/>
            <a:ext cx="2401887" cy="1457325"/>
          </a:xfrm>
          <a:prstGeom prst="wedgeRectCallout">
            <a:avLst>
              <a:gd name="adj1" fmla="val 49493"/>
              <a:gd name="adj2" fmla="val 61919"/>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What different types of relationships can you think of?</a:t>
            </a:r>
          </a:p>
        </p:txBody>
      </p:sp>
      <p:pic>
        <p:nvPicPr>
          <p:cNvPr id="19" name="Picture 1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767138" y="3933825"/>
            <a:ext cx="1836737"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nodeType="afterGroup">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p:bldP spid="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16550" y="3198813"/>
            <a:ext cx="3027363" cy="311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1"/>
          <p:cNvSpPr>
            <a:spLocks noGrp="1"/>
          </p:cNvSpPr>
          <p:nvPr>
            <p:ph type="title"/>
          </p:nvPr>
        </p:nvSpPr>
        <p:spPr>
          <a:xfrm>
            <a:off x="457200" y="479425"/>
            <a:ext cx="8220075" cy="993775"/>
          </a:xfrm>
        </p:spPr>
        <p:txBody>
          <a:bodyPr/>
          <a:lstStyle/>
          <a:p>
            <a:pPr eaLnBrk="1" hangingPunct="1"/>
            <a:r>
              <a:rPr lang="en-GB" altLang="en-US"/>
              <a:t>Relationships</a:t>
            </a:r>
          </a:p>
        </p:txBody>
      </p:sp>
      <p:sp>
        <p:nvSpPr>
          <p:cNvPr id="5" name="TextBox 4"/>
          <p:cNvSpPr txBox="1">
            <a:spLocks noChangeArrowheads="1"/>
          </p:cNvSpPr>
          <p:nvPr/>
        </p:nvSpPr>
        <p:spPr bwMode="auto">
          <a:xfrm>
            <a:off x="755650" y="1538288"/>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Useful vocabulary for today’s lesson…</a:t>
            </a:r>
          </a:p>
        </p:txBody>
      </p:sp>
      <p:sp>
        <p:nvSpPr>
          <p:cNvPr id="9" name="Rectangle 8"/>
          <p:cNvSpPr/>
          <p:nvPr/>
        </p:nvSpPr>
        <p:spPr>
          <a:xfrm>
            <a:off x="915988" y="3140075"/>
            <a:ext cx="1263650" cy="46196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adopted</a:t>
            </a:r>
          </a:p>
        </p:txBody>
      </p:sp>
      <p:sp>
        <p:nvSpPr>
          <p:cNvPr id="10" name="Rectangle 9"/>
          <p:cNvSpPr/>
          <p:nvPr/>
        </p:nvSpPr>
        <p:spPr>
          <a:xfrm>
            <a:off x="2719388" y="3140075"/>
            <a:ext cx="850900" cy="461963"/>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race</a:t>
            </a:r>
          </a:p>
        </p:txBody>
      </p:sp>
      <p:sp>
        <p:nvSpPr>
          <p:cNvPr id="12" name="Rectangle 11"/>
          <p:cNvSpPr/>
          <p:nvPr/>
        </p:nvSpPr>
        <p:spPr>
          <a:xfrm>
            <a:off x="827088" y="4003675"/>
            <a:ext cx="1439862" cy="46196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homosexual</a:t>
            </a:r>
          </a:p>
        </p:txBody>
      </p:sp>
      <p:sp>
        <p:nvSpPr>
          <p:cNvPr id="13" name="Rectangle 12"/>
          <p:cNvSpPr/>
          <p:nvPr/>
        </p:nvSpPr>
        <p:spPr>
          <a:xfrm>
            <a:off x="2968625" y="4003675"/>
            <a:ext cx="1530350" cy="461963"/>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heterosexual</a:t>
            </a:r>
          </a:p>
        </p:txBody>
      </p:sp>
      <p:sp>
        <p:nvSpPr>
          <p:cNvPr id="15" name="Rectangle 14"/>
          <p:cNvSpPr/>
          <p:nvPr/>
        </p:nvSpPr>
        <p:spPr>
          <a:xfrm>
            <a:off x="2954338" y="2276475"/>
            <a:ext cx="1062037" cy="46196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gay</a:t>
            </a:r>
          </a:p>
        </p:txBody>
      </p:sp>
      <p:sp>
        <p:nvSpPr>
          <p:cNvPr id="16" name="Rectangle 15"/>
          <p:cNvSpPr/>
          <p:nvPr/>
        </p:nvSpPr>
        <p:spPr>
          <a:xfrm>
            <a:off x="4851400" y="2276475"/>
            <a:ext cx="1303338" cy="461963"/>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same-sex</a:t>
            </a:r>
          </a:p>
        </p:txBody>
      </p:sp>
      <p:sp>
        <p:nvSpPr>
          <p:cNvPr id="17" name="Rectangle 16"/>
          <p:cNvSpPr/>
          <p:nvPr/>
        </p:nvSpPr>
        <p:spPr>
          <a:xfrm>
            <a:off x="976313" y="2276475"/>
            <a:ext cx="1143000" cy="461963"/>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lesbian</a:t>
            </a:r>
          </a:p>
        </p:txBody>
      </p:sp>
      <p:sp>
        <p:nvSpPr>
          <p:cNvPr id="18" name="Rectangle 17"/>
          <p:cNvSpPr/>
          <p:nvPr/>
        </p:nvSpPr>
        <p:spPr>
          <a:xfrm>
            <a:off x="4859338" y="4002088"/>
            <a:ext cx="1008062" cy="461962"/>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parent</a:t>
            </a:r>
          </a:p>
        </p:txBody>
      </p:sp>
      <p:sp>
        <p:nvSpPr>
          <p:cNvPr id="19" name="Rectangle 18"/>
          <p:cNvSpPr/>
          <p:nvPr/>
        </p:nvSpPr>
        <p:spPr>
          <a:xfrm>
            <a:off x="2552700" y="4867275"/>
            <a:ext cx="1146175" cy="46196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disabled</a:t>
            </a:r>
          </a:p>
        </p:txBody>
      </p:sp>
      <p:sp>
        <p:nvSpPr>
          <p:cNvPr id="20" name="Rectangle 19"/>
          <p:cNvSpPr/>
          <p:nvPr/>
        </p:nvSpPr>
        <p:spPr>
          <a:xfrm>
            <a:off x="4152900" y="3140075"/>
            <a:ext cx="769938" cy="46196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age</a:t>
            </a:r>
          </a:p>
        </p:txBody>
      </p:sp>
      <p:sp>
        <p:nvSpPr>
          <p:cNvPr id="21" name="Rectangle 20"/>
          <p:cNvSpPr/>
          <p:nvPr/>
        </p:nvSpPr>
        <p:spPr>
          <a:xfrm>
            <a:off x="5494338" y="3143250"/>
            <a:ext cx="1123950" cy="457200"/>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religion</a:t>
            </a:r>
          </a:p>
        </p:txBody>
      </p:sp>
      <p:sp>
        <p:nvSpPr>
          <p:cNvPr id="22" name="Rectangle 21"/>
          <p:cNvSpPr/>
          <p:nvPr/>
        </p:nvSpPr>
        <p:spPr>
          <a:xfrm>
            <a:off x="4122738" y="4867275"/>
            <a:ext cx="1008062" cy="46196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love</a:t>
            </a:r>
          </a:p>
        </p:txBody>
      </p:sp>
      <p:sp>
        <p:nvSpPr>
          <p:cNvPr id="23" name="Rectangle 22"/>
          <p:cNvSpPr/>
          <p:nvPr/>
        </p:nvSpPr>
        <p:spPr>
          <a:xfrm>
            <a:off x="968375" y="4867275"/>
            <a:ext cx="1157288" cy="46196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siblings</a:t>
            </a:r>
          </a:p>
        </p:txBody>
      </p:sp>
      <p:pic>
        <p:nvPicPr>
          <p:cNvPr id="16402"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P spid="10" grpId="0" animBg="1"/>
      <p:bldP spid="12" grpId="0" animBg="1"/>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Exploring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539750" y="5073650"/>
            <a:ext cx="7777163" cy="101917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08000" rIns="2880000" bIns="108000" anchor="ctr"/>
          <a:lstStyle/>
          <a:p>
            <a:pPr eaLnBrk="1" fontAlgn="auto" hangingPunct="1">
              <a:spcBef>
                <a:spcPts val="0"/>
              </a:spcBef>
              <a:spcAft>
                <a:spcPts val="0"/>
              </a:spcAft>
              <a:defRPr/>
            </a:pPr>
            <a:r>
              <a:rPr lang="en-GB" dirty="0"/>
              <a:t>You might like to try using some of the vocabulary we have just looked at to </a:t>
            </a:r>
            <a:br>
              <a:rPr lang="en-GB" dirty="0"/>
            </a:br>
            <a:r>
              <a:rPr lang="en-GB" dirty="0"/>
              <a:t>describe some of the relationships you see.</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14850" y="1341438"/>
            <a:ext cx="2671763" cy="354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19775" y="2349500"/>
            <a:ext cx="2854325"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itle 1"/>
          <p:cNvSpPr>
            <a:spLocks noGrp="1"/>
          </p:cNvSpPr>
          <p:nvPr>
            <p:ph type="title"/>
          </p:nvPr>
        </p:nvSpPr>
        <p:spPr>
          <a:xfrm>
            <a:off x="457200" y="479425"/>
            <a:ext cx="8220075" cy="993775"/>
          </a:xfrm>
        </p:spPr>
        <p:txBody>
          <a:bodyPr/>
          <a:lstStyle/>
          <a:p>
            <a:pPr eaLnBrk="1" hangingPunct="1"/>
            <a:r>
              <a:rPr lang="en-GB" altLang="en-US"/>
              <a:t>Loving Relationships</a:t>
            </a:r>
          </a:p>
        </p:txBody>
      </p:sp>
      <p:sp>
        <p:nvSpPr>
          <p:cNvPr id="3" name="TextBox 2"/>
          <p:cNvSpPr txBox="1">
            <a:spLocks noChangeArrowheads="1"/>
          </p:cNvSpPr>
          <p:nvPr/>
        </p:nvSpPr>
        <p:spPr bwMode="auto">
          <a:xfrm>
            <a:off x="725488" y="1779588"/>
            <a:ext cx="3841750"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We are going to start the lesson by watching a video. </a:t>
            </a:r>
          </a:p>
          <a:p>
            <a:pPr algn="ct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It is called ‘Love Has No Labels’. What do you think that </a:t>
            </a:r>
            <a:br>
              <a:rPr lang="en-GB" altLang="en-US">
                <a:solidFill>
                  <a:schemeClr val="tx1"/>
                </a:solidFill>
              </a:rPr>
            </a:br>
            <a:r>
              <a:rPr lang="en-GB" altLang="en-US">
                <a:solidFill>
                  <a:schemeClr val="tx1"/>
                </a:solidFill>
              </a:rPr>
              <a:t>could mean?</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Whilst watching, think about the different types of relationships featured in the video. </a:t>
            </a:r>
          </a:p>
        </p:txBody>
      </p:sp>
      <p:pic>
        <p:nvPicPr>
          <p:cNvPr id="18439" name="Whole Clas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a:t>Love Has No Labels</a:t>
            </a:r>
          </a:p>
        </p:txBody>
      </p:sp>
      <p:pic>
        <p:nvPicPr>
          <p:cNvPr id="19459"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827088" y="5661248"/>
            <a:ext cx="7561262" cy="622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altLang="en-US" sz="1000" dirty="0">
                <a:solidFill>
                  <a:schemeClr val="tx1"/>
                </a:solidFill>
                <a:latin typeface="Tuffy-TTF" panose="020B0603060100000000" pitchFamily="34" charset="0"/>
              </a:rPr>
              <a:t>Please check the content in this link, including any comments, is suitable for your educational environment before showing. Please do not let the next video automatically play at the end of the clip. </a:t>
            </a:r>
            <a:r>
              <a:rPr lang="en-GB" altLang="en-US" sz="1000" dirty="0" err="1">
                <a:solidFill>
                  <a:schemeClr val="tx1"/>
                </a:solidFill>
                <a:latin typeface="Tuffy-TTF" panose="020B0603060100000000" pitchFamily="34" charset="0"/>
              </a:rPr>
              <a:t>Twinkl</a:t>
            </a:r>
            <a:r>
              <a:rPr lang="en-GB" altLang="en-US" sz="1000" dirty="0">
                <a:solidFill>
                  <a:schemeClr val="tx1"/>
                </a:solidFill>
                <a:latin typeface="Tuffy-TTF" panose="020B0603060100000000" pitchFamily="34" charset="0"/>
              </a:rPr>
              <a:t> accepts no responsibility for the content of third party websites.</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05705" y="1473199"/>
            <a:ext cx="6323063" cy="3922713"/>
          </a:xfrm>
          <a:prstGeom prst="rect">
            <a:avLst/>
          </a:prstGeom>
        </p:spPr>
      </p:pic>
      <p:pic>
        <p:nvPicPr>
          <p:cNvPr id="6" name="Picture 5">
            <a:hlinkClick r:id="rId4"/>
          </p:cNvPr>
          <p:cNvPicPr>
            <a:picLocks noChangeAspect="1"/>
          </p:cNvPicPr>
          <p:nvPr/>
        </p:nvPicPr>
        <p:blipFill>
          <a:blip r:embed="rId5"/>
          <a:stretch>
            <a:fillRect/>
          </a:stretch>
        </p:blipFill>
        <p:spPr>
          <a:xfrm>
            <a:off x="4017216" y="2874216"/>
            <a:ext cx="1109568" cy="110956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pPr eaLnBrk="1" hangingPunct="1"/>
            <a:r>
              <a:rPr lang="en-GB" altLang="en-US"/>
              <a:t>Loving Relationships</a:t>
            </a:r>
          </a:p>
        </p:txBody>
      </p:sp>
      <p:sp>
        <p:nvSpPr>
          <p:cNvPr id="3" name="TextBox 2"/>
          <p:cNvSpPr txBox="1">
            <a:spLocks noChangeArrowheads="1"/>
          </p:cNvSpPr>
          <p:nvPr/>
        </p:nvSpPr>
        <p:spPr bwMode="auto">
          <a:xfrm>
            <a:off x="725488" y="1779588"/>
            <a:ext cx="3846512"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What did you think of the video?</a:t>
            </a:r>
          </a:p>
          <a:p>
            <a:pPr algn="ct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Talk to your partner about the different types of relationships you observed and make a list together.</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Were there any relationships that surprised you?</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How did the crowd react to the different types of relationships?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Would you have reacted the same way, if you had been there?</a:t>
            </a:r>
          </a:p>
        </p:txBody>
      </p:sp>
      <p:pic>
        <p:nvPicPr>
          <p:cNvPr id="20484"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13300" y="3906838"/>
            <a:ext cx="1871663" cy="240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48488" y="2349500"/>
            <a:ext cx="1439862" cy="254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1408113"/>
            <a:ext cx="1936750" cy="215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pPr eaLnBrk="1" hangingPunct="1"/>
            <a:r>
              <a:rPr lang="en-GB" altLang="en-US"/>
              <a:t>Loving Relationships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81700" y="1522413"/>
            <a:ext cx="2406650" cy="167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3">
            <a:extLst>
              <a:ext uri="{28A0092B-C50C-407E-A947-70E740481C1C}">
                <a14:useLocalDpi xmlns:a14="http://schemas.microsoft.com/office/drawing/2010/main" val="0"/>
              </a:ext>
            </a:extLst>
          </a:blip>
          <a:srcRect l="2779" t="2" r="4399" b="2167"/>
          <a:stretch>
            <a:fillRect/>
          </a:stretch>
        </p:blipFill>
        <p:spPr bwMode="auto">
          <a:xfrm>
            <a:off x="5981700" y="3840163"/>
            <a:ext cx="2406650"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l="10071" t="1964" r="4329" b="9364"/>
          <a:stretch>
            <a:fillRect/>
          </a:stretch>
        </p:blipFill>
        <p:spPr bwMode="auto">
          <a:xfrm>
            <a:off x="3368675" y="3840163"/>
            <a:ext cx="2447925"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rcRect l="2254" t="8609" r="21106" b="12090"/>
          <a:stretch>
            <a:fillRect/>
          </a:stretch>
        </p:blipFill>
        <p:spPr bwMode="auto">
          <a:xfrm>
            <a:off x="755650" y="3840163"/>
            <a:ext cx="2447925"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rcRect l="2856" b="-629"/>
          <a:stretch>
            <a:fillRect/>
          </a:stretch>
        </p:blipFill>
        <p:spPr bwMode="auto">
          <a:xfrm>
            <a:off x="771525" y="1522413"/>
            <a:ext cx="2449513"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rcRect l="13667" t="1544" r="7565" b="1540"/>
          <a:stretch>
            <a:fillRect/>
          </a:stretch>
        </p:blipFill>
        <p:spPr bwMode="auto">
          <a:xfrm>
            <a:off x="3348038" y="1517650"/>
            <a:ext cx="2447925" cy="169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a:spLocks noChangeArrowheads="1"/>
          </p:cNvSpPr>
          <p:nvPr/>
        </p:nvSpPr>
        <p:spPr bwMode="auto">
          <a:xfrm>
            <a:off x="771525" y="3189288"/>
            <a:ext cx="24320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These girls love </a:t>
            </a:r>
            <a:br>
              <a:rPr lang="en-GB" altLang="en-US">
                <a:solidFill>
                  <a:schemeClr val="tx1"/>
                </a:solidFill>
              </a:rPr>
            </a:br>
            <a:r>
              <a:rPr lang="en-GB" altLang="en-US">
                <a:solidFill>
                  <a:schemeClr val="tx1"/>
                </a:solidFill>
              </a:rPr>
              <a:t>each other.</a:t>
            </a:r>
          </a:p>
        </p:txBody>
      </p:sp>
      <p:sp>
        <p:nvSpPr>
          <p:cNvPr id="15" name="TextBox 14"/>
          <p:cNvSpPr txBox="1">
            <a:spLocks noChangeArrowheads="1"/>
          </p:cNvSpPr>
          <p:nvPr/>
        </p:nvSpPr>
        <p:spPr bwMode="auto">
          <a:xfrm>
            <a:off x="3348038" y="3214688"/>
            <a:ext cx="244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girl loves </a:t>
            </a:r>
            <a:br>
              <a:rPr lang="en-GB" altLang="en-US">
                <a:solidFill>
                  <a:schemeClr val="tx1"/>
                </a:solidFill>
              </a:rPr>
            </a:br>
            <a:r>
              <a:rPr lang="en-GB" altLang="en-US">
                <a:solidFill>
                  <a:schemeClr val="tx1"/>
                </a:solidFill>
              </a:rPr>
              <a:t>her friend.</a:t>
            </a:r>
          </a:p>
        </p:txBody>
      </p:sp>
      <p:sp>
        <p:nvSpPr>
          <p:cNvPr id="16" name="TextBox 15"/>
          <p:cNvSpPr txBox="1">
            <a:spLocks noChangeArrowheads="1"/>
          </p:cNvSpPr>
          <p:nvPr/>
        </p:nvSpPr>
        <p:spPr bwMode="auto">
          <a:xfrm>
            <a:off x="6003925" y="3208338"/>
            <a:ext cx="2384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These men are in a loving relationship.</a:t>
            </a:r>
          </a:p>
        </p:txBody>
      </p:sp>
      <p:sp>
        <p:nvSpPr>
          <p:cNvPr id="17" name="TextBox 16"/>
          <p:cNvSpPr txBox="1">
            <a:spLocks noChangeArrowheads="1"/>
          </p:cNvSpPr>
          <p:nvPr/>
        </p:nvSpPr>
        <p:spPr bwMode="auto">
          <a:xfrm>
            <a:off x="771525" y="5529263"/>
            <a:ext cx="24320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elderly couple are in love.</a:t>
            </a:r>
          </a:p>
        </p:txBody>
      </p:sp>
      <p:sp>
        <p:nvSpPr>
          <p:cNvPr id="18" name="TextBox 17"/>
          <p:cNvSpPr txBox="1">
            <a:spLocks noChangeArrowheads="1"/>
          </p:cNvSpPr>
          <p:nvPr/>
        </p:nvSpPr>
        <p:spPr bwMode="auto">
          <a:xfrm>
            <a:off x="3360738" y="5529263"/>
            <a:ext cx="244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couple love each other and their child.</a:t>
            </a:r>
          </a:p>
        </p:txBody>
      </p:sp>
      <p:sp>
        <p:nvSpPr>
          <p:cNvPr id="19" name="TextBox 18"/>
          <p:cNvSpPr txBox="1">
            <a:spLocks noChangeArrowheads="1"/>
          </p:cNvSpPr>
          <p:nvPr/>
        </p:nvSpPr>
        <p:spPr bwMode="auto">
          <a:xfrm>
            <a:off x="6003925" y="5529263"/>
            <a:ext cx="2384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chemeClr val="tx1"/>
                </a:solidFill>
              </a:rPr>
              <a:t>This mother loves </a:t>
            </a:r>
          </a:p>
          <a:p>
            <a:pPr algn="ctr" eaLnBrk="1" hangingPunct="1">
              <a:lnSpc>
                <a:spcPct val="100000"/>
              </a:lnSpc>
              <a:spcBef>
                <a:spcPct val="0"/>
              </a:spcBef>
              <a:buFontTx/>
              <a:buNone/>
            </a:pPr>
            <a:r>
              <a:rPr lang="en-GB" altLang="en-US">
                <a:solidFill>
                  <a:schemeClr val="tx1"/>
                </a:solidFill>
              </a:rPr>
              <a:t>her baby.</a:t>
            </a:r>
          </a:p>
        </p:txBody>
      </p:sp>
      <p:sp>
        <p:nvSpPr>
          <p:cNvPr id="21519"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hlinkClick r:id="rId8"/>
              </a:rPr>
              <a:t>Photo </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rPr>
              <a:t>by </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hlinkClick r:id="rId9"/>
              </a:rPr>
              <a:t>David Goehring</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hlinkClick r:id="rId10"/>
              </a:rPr>
              <a:t>CC BY 2.0</a:t>
            </a:r>
            <a:r>
              <a:rPr lang="en-GB" altLang="en-US" sz="500">
                <a:solidFill>
                  <a:schemeClr val="tx1"/>
                </a:solidFill>
                <a:latin typeface="Tuffy-TTF" panose="020B0603060100000000" pitchFamily="34" charset="0"/>
                <a:ea typeface="Tuffy" panose="020B0603060100000000" pitchFamily="34" charset="0"/>
                <a:cs typeface="Arial" panose="020B0604020202020204" pitchFamily="34" charset="0"/>
              </a:rPr>
              <a:t>.  </a:t>
            </a:r>
          </a:p>
        </p:txBody>
      </p:sp>
      <p:pic>
        <p:nvPicPr>
          <p:cNvPr id="21520" name="Talking Partners"/>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479425"/>
            <a:ext cx="8220075" cy="993775"/>
          </a:xfrm>
        </p:spPr>
        <p:txBody>
          <a:bodyPr/>
          <a:lstStyle/>
          <a:p>
            <a:pPr eaLnBrk="1" hangingPunct="1"/>
            <a:r>
              <a:rPr lang="en-GB" altLang="en-US"/>
              <a:t>Loving Relationships</a:t>
            </a:r>
          </a:p>
        </p:txBody>
      </p:sp>
      <p:pic>
        <p:nvPicPr>
          <p:cNvPr id="22531"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755650" y="1538288"/>
            <a:ext cx="432117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A loving relationship can be between friends, members of a family </a:t>
            </a:r>
            <a:br>
              <a:rPr lang="en-GB" altLang="en-US">
                <a:solidFill>
                  <a:schemeClr val="tx1"/>
                </a:solidFill>
              </a:rPr>
            </a:br>
            <a:r>
              <a:rPr lang="en-GB" altLang="en-US">
                <a:solidFill>
                  <a:schemeClr val="tx1"/>
                </a:solidFill>
              </a:rPr>
              <a:t>or couples.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There are many types of loving relationships. We have different sorts of relationships with different people in our lives, at different times.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Whilst loving relationships may involve different combinations of people, they will all have some things in common.</a:t>
            </a:r>
          </a:p>
        </p:txBody>
      </p:sp>
      <p:sp>
        <p:nvSpPr>
          <p:cNvPr id="20" name="Rectangle 19"/>
          <p:cNvSpPr/>
          <p:nvPr/>
        </p:nvSpPr>
        <p:spPr>
          <a:xfrm>
            <a:off x="539750" y="5073650"/>
            <a:ext cx="7848600" cy="1019175"/>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2880000" bIns="108000" anchor="ctr"/>
          <a:lstStyle/>
          <a:p>
            <a:pPr eaLnBrk="1" fontAlgn="auto" hangingPunct="1">
              <a:spcBef>
                <a:spcPts val="0"/>
              </a:spcBef>
              <a:spcAft>
                <a:spcPts val="0"/>
              </a:spcAft>
              <a:defRPr/>
            </a:pPr>
            <a:r>
              <a:rPr lang="en-GB" dirty="0"/>
              <a:t>With your talk partner, list things that you think a loving relationship has </a:t>
            </a:r>
            <a:br>
              <a:rPr lang="en-GB" dirty="0"/>
            </a:br>
            <a:r>
              <a:rPr lang="en-GB" dirty="0"/>
              <a:t>or needs.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3467100"/>
            <a:ext cx="3455987"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59325" y="1360488"/>
            <a:ext cx="2089150" cy="162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26300" y="1958975"/>
            <a:ext cx="1027113" cy="237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par>
                          <p:cTn id="11" fill="hold" nodeType="afterGroup">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nodeType="afterGroup">
                            <p:stCondLst>
                              <p:cond delay="1000"/>
                            </p:stCondLst>
                            <p:childTnLst>
                              <p:par>
                                <p:cTn id="16" presetID="10"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6575" y="4052888"/>
            <a:ext cx="3730625" cy="225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itle 1"/>
          <p:cNvSpPr>
            <a:spLocks noGrp="1"/>
          </p:cNvSpPr>
          <p:nvPr>
            <p:ph type="title"/>
          </p:nvPr>
        </p:nvSpPr>
        <p:spPr>
          <a:xfrm>
            <a:off x="457200" y="479425"/>
            <a:ext cx="8220075" cy="993775"/>
          </a:xfrm>
        </p:spPr>
        <p:txBody>
          <a:bodyPr/>
          <a:lstStyle/>
          <a:p>
            <a:pPr eaLnBrk="1" hangingPunct="1"/>
            <a:r>
              <a:rPr lang="en-GB" altLang="en-US"/>
              <a:t>Loving Relationships</a:t>
            </a:r>
          </a:p>
        </p:txBody>
      </p:sp>
      <p:pic>
        <p:nvPicPr>
          <p:cNvPr id="23556"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827088" y="1538288"/>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Elements of a loving relationship – no matter who is in the relationship…</a:t>
            </a:r>
          </a:p>
        </p:txBody>
      </p:sp>
      <p:sp>
        <p:nvSpPr>
          <p:cNvPr id="9" name="Rectangle 8"/>
          <p:cNvSpPr/>
          <p:nvPr/>
        </p:nvSpPr>
        <p:spPr>
          <a:xfrm>
            <a:off x="5802313" y="2268538"/>
            <a:ext cx="1263650" cy="46196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care</a:t>
            </a:r>
          </a:p>
        </p:txBody>
      </p:sp>
      <p:sp>
        <p:nvSpPr>
          <p:cNvPr id="10" name="Rectangle 9"/>
          <p:cNvSpPr/>
          <p:nvPr/>
        </p:nvSpPr>
        <p:spPr>
          <a:xfrm>
            <a:off x="7234238" y="2268538"/>
            <a:ext cx="1130300" cy="461962"/>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affection</a:t>
            </a:r>
          </a:p>
        </p:txBody>
      </p:sp>
      <p:sp>
        <p:nvSpPr>
          <p:cNvPr id="11" name="Rectangle 10"/>
          <p:cNvSpPr/>
          <p:nvPr/>
        </p:nvSpPr>
        <p:spPr>
          <a:xfrm>
            <a:off x="3703638" y="3063875"/>
            <a:ext cx="1866900" cy="461963"/>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dirty="0"/>
              <a:t>communication</a:t>
            </a:r>
          </a:p>
        </p:txBody>
      </p:sp>
      <p:sp>
        <p:nvSpPr>
          <p:cNvPr id="12" name="Rectangle 11"/>
          <p:cNvSpPr/>
          <p:nvPr/>
        </p:nvSpPr>
        <p:spPr>
          <a:xfrm>
            <a:off x="5708650" y="3062288"/>
            <a:ext cx="1447800" cy="461962"/>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kindness</a:t>
            </a:r>
          </a:p>
        </p:txBody>
      </p:sp>
      <p:sp>
        <p:nvSpPr>
          <p:cNvPr id="13" name="Rectangle 12"/>
          <p:cNvSpPr/>
          <p:nvPr/>
        </p:nvSpPr>
        <p:spPr>
          <a:xfrm>
            <a:off x="2570163" y="2268538"/>
            <a:ext cx="1587500" cy="461962"/>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commitment</a:t>
            </a:r>
          </a:p>
        </p:txBody>
      </p:sp>
      <p:sp>
        <p:nvSpPr>
          <p:cNvPr id="14" name="Rectangle 13"/>
          <p:cNvSpPr/>
          <p:nvPr/>
        </p:nvSpPr>
        <p:spPr>
          <a:xfrm>
            <a:off x="4325938" y="2268538"/>
            <a:ext cx="1308100" cy="461962"/>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honesty</a:t>
            </a:r>
          </a:p>
        </p:txBody>
      </p:sp>
      <p:sp>
        <p:nvSpPr>
          <p:cNvPr id="15" name="Rectangle 14"/>
          <p:cNvSpPr/>
          <p:nvPr/>
        </p:nvSpPr>
        <p:spPr>
          <a:xfrm>
            <a:off x="1258888" y="2268538"/>
            <a:ext cx="1143000" cy="461962"/>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advice</a:t>
            </a:r>
          </a:p>
        </p:txBody>
      </p:sp>
      <p:sp>
        <p:nvSpPr>
          <p:cNvPr id="16" name="Rectangle 15"/>
          <p:cNvSpPr/>
          <p:nvPr/>
        </p:nvSpPr>
        <p:spPr>
          <a:xfrm>
            <a:off x="7294563" y="3052763"/>
            <a:ext cx="1008062" cy="461962"/>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fairness</a:t>
            </a:r>
          </a:p>
        </p:txBody>
      </p:sp>
      <p:sp>
        <p:nvSpPr>
          <p:cNvPr id="17" name="Rectangle 16"/>
          <p:cNvSpPr/>
          <p:nvPr/>
        </p:nvSpPr>
        <p:spPr>
          <a:xfrm>
            <a:off x="4454525" y="3849688"/>
            <a:ext cx="1681163" cy="461962"/>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consideration</a:t>
            </a:r>
          </a:p>
        </p:txBody>
      </p:sp>
      <p:sp>
        <p:nvSpPr>
          <p:cNvPr id="18" name="Rectangle 17"/>
          <p:cNvSpPr/>
          <p:nvPr/>
        </p:nvSpPr>
        <p:spPr>
          <a:xfrm>
            <a:off x="1423988" y="3060700"/>
            <a:ext cx="936625" cy="461963"/>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loyalty</a:t>
            </a:r>
          </a:p>
        </p:txBody>
      </p:sp>
      <p:sp>
        <p:nvSpPr>
          <p:cNvPr id="19" name="Rectangle 18"/>
          <p:cNvSpPr/>
          <p:nvPr/>
        </p:nvSpPr>
        <p:spPr>
          <a:xfrm>
            <a:off x="2500313" y="3065463"/>
            <a:ext cx="1065212" cy="457200"/>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trust</a:t>
            </a:r>
          </a:p>
        </p:txBody>
      </p:sp>
      <p:sp>
        <p:nvSpPr>
          <p:cNvPr id="20" name="Rectangle 19"/>
          <p:cNvSpPr/>
          <p:nvPr/>
        </p:nvSpPr>
        <p:spPr>
          <a:xfrm>
            <a:off x="6305550" y="3849688"/>
            <a:ext cx="889000" cy="461962"/>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help</a:t>
            </a:r>
          </a:p>
        </p:txBody>
      </p:sp>
      <p:sp>
        <p:nvSpPr>
          <p:cNvPr id="21" name="Rectangle 20"/>
          <p:cNvSpPr/>
          <p:nvPr/>
        </p:nvSpPr>
        <p:spPr>
          <a:xfrm>
            <a:off x="3565525" y="4635500"/>
            <a:ext cx="1017588" cy="463550"/>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respect</a:t>
            </a:r>
          </a:p>
        </p:txBody>
      </p:sp>
      <p:sp>
        <p:nvSpPr>
          <p:cNvPr id="22" name="Rectangle 21"/>
          <p:cNvSpPr/>
          <p:nvPr/>
        </p:nvSpPr>
        <p:spPr>
          <a:xfrm>
            <a:off x="7364413" y="3849688"/>
            <a:ext cx="868362" cy="461962"/>
          </a:xfrm>
          <a:prstGeom prst="rect">
            <a:avLst/>
          </a:prstGeom>
          <a:solidFill>
            <a:srgbClr val="E5007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time</a:t>
            </a:r>
          </a:p>
        </p:txBody>
      </p:sp>
      <p:sp>
        <p:nvSpPr>
          <p:cNvPr id="23" name="Rectangle 22"/>
          <p:cNvSpPr/>
          <p:nvPr/>
        </p:nvSpPr>
        <p:spPr>
          <a:xfrm>
            <a:off x="2386013" y="3849688"/>
            <a:ext cx="1944687" cy="461962"/>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shared interests</a:t>
            </a:r>
          </a:p>
        </p:txBody>
      </p:sp>
      <p:sp>
        <p:nvSpPr>
          <p:cNvPr id="24" name="Rectangle 23"/>
          <p:cNvSpPr/>
          <p:nvPr/>
        </p:nvSpPr>
        <p:spPr>
          <a:xfrm>
            <a:off x="4979988" y="4635500"/>
            <a:ext cx="1838325" cy="463550"/>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common goals</a:t>
            </a:r>
          </a:p>
        </p:txBody>
      </p:sp>
      <p:sp>
        <p:nvSpPr>
          <p:cNvPr id="25" name="Rectangle 24"/>
          <p:cNvSpPr/>
          <p:nvPr/>
        </p:nvSpPr>
        <p:spPr>
          <a:xfrm>
            <a:off x="7216775" y="4635500"/>
            <a:ext cx="1163638" cy="463550"/>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eaLnBrk="1" fontAlgn="auto" hangingPunct="1">
              <a:spcBef>
                <a:spcPts val="0"/>
              </a:spcBef>
              <a:spcAft>
                <a:spcPts val="0"/>
              </a:spcAft>
              <a:defRPr/>
            </a:pPr>
            <a:r>
              <a:rPr lang="en-GB" dirty="0"/>
              <a:t>support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500"/>
                                        <p:tgtEl>
                                          <p:spTgt spid="20"/>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500"/>
                                        <p:tgtEl>
                                          <p:spTgt spid="22"/>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500"/>
                                        <p:tgtEl>
                                          <p:spTgt spid="23"/>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24"/>
                                        </p:tgtEl>
                                        <p:attrNameLst>
                                          <p:attrName>style.visibility</p:attrName>
                                        </p:attrNameLst>
                                      </p:cBhvr>
                                      <p:to>
                                        <p:strVal val="visible"/>
                                      </p:to>
                                    </p:set>
                                    <p:animEffect transition="in" filter="fade">
                                      <p:cBhvr>
                                        <p:cTn id="86" dur="500"/>
                                        <p:tgtEl>
                                          <p:spTgt spid="24"/>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479425"/>
            <a:ext cx="8220075" cy="993775"/>
          </a:xfrm>
        </p:spPr>
        <p:txBody>
          <a:bodyPr/>
          <a:lstStyle/>
          <a:p>
            <a:pPr eaLnBrk="1" hangingPunct="1"/>
            <a:r>
              <a:rPr lang="en-GB" altLang="en-US"/>
              <a:t>Loving Relationships</a:t>
            </a:r>
          </a:p>
        </p:txBody>
      </p:sp>
      <p:sp>
        <p:nvSpPr>
          <p:cNvPr id="7" name="TextBox 6"/>
          <p:cNvSpPr txBox="1">
            <a:spLocks noChangeArrowheads="1"/>
          </p:cNvSpPr>
          <p:nvPr/>
        </p:nvSpPr>
        <p:spPr bwMode="auto">
          <a:xfrm>
            <a:off x="755650" y="1473200"/>
            <a:ext cx="3816350" cy="369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A loving relationship between two people is mutual and consensual.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This means that both people in the relationship want to be in </a:t>
            </a:r>
            <a:br>
              <a:rPr lang="en-GB" altLang="en-US">
                <a:solidFill>
                  <a:schemeClr val="tx1"/>
                </a:solidFill>
              </a:rPr>
            </a:br>
            <a:r>
              <a:rPr lang="en-GB" altLang="en-US">
                <a:solidFill>
                  <a:schemeClr val="tx1"/>
                </a:solidFill>
              </a:rPr>
              <a:t>the relationship.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Forcing someone to marry is a crime. Unfortunately, this does sometimes happen, but there is support available to prevent and protect people from being forced into marriage.</a:t>
            </a:r>
          </a:p>
        </p:txBody>
      </p:sp>
      <p:pic>
        <p:nvPicPr>
          <p:cNvPr id="24580"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870075"/>
            <a:ext cx="4022725" cy="422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479425"/>
            <a:ext cx="8218488" cy="993775"/>
          </a:xfrm>
        </p:spPr>
        <p:txBody>
          <a:bodyPr/>
          <a:lstStyle/>
          <a:p>
            <a:pPr eaLnBrk="1" hangingPunct="1"/>
            <a:r>
              <a:rPr lang="en-GB" altLang="en-US" sz="3600"/>
              <a:t>Loving Relationships</a:t>
            </a:r>
            <a:endParaRPr lang="en-GB" altLang="en-US" sz="3800"/>
          </a:p>
        </p:txBody>
      </p:sp>
      <p:sp>
        <p:nvSpPr>
          <p:cNvPr id="2" name="Rectangle 1"/>
          <p:cNvSpPr>
            <a:spLocks noChangeArrowheads="1"/>
          </p:cNvSpPr>
          <p:nvPr/>
        </p:nvSpPr>
        <p:spPr bwMode="auto">
          <a:xfrm>
            <a:off x="3148013" y="1700213"/>
            <a:ext cx="2854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b="1">
                <a:solidFill>
                  <a:schemeClr val="tx1"/>
                </a:solidFill>
              </a:rPr>
              <a:t>So, what have we learnt?</a:t>
            </a:r>
          </a:p>
        </p:txBody>
      </p:sp>
      <p:pic>
        <p:nvPicPr>
          <p:cNvPr id="25604" name="Picture 1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2963" y="1931988"/>
            <a:ext cx="2792412" cy="492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94400" y="1887538"/>
            <a:ext cx="2408238" cy="497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p:cNvGrpSpPr>
            <a:grpSpLocks/>
          </p:cNvGrpSpPr>
          <p:nvPr/>
        </p:nvGrpSpPr>
        <p:grpSpPr bwMode="auto">
          <a:xfrm>
            <a:off x="2916238" y="2644775"/>
            <a:ext cx="1570037" cy="1568450"/>
            <a:chOff x="4788025" y="4522833"/>
            <a:chExt cx="1569992" cy="1569992"/>
          </a:xfrm>
        </p:grpSpPr>
        <p:sp>
          <p:nvSpPr>
            <p:cNvPr id="4" name="Oval 3">
              <a:hlinkClick r:id="rId4"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5611" name="Rectangle 4">
              <a:hlinkClick r:id="rId4" action="ppaction://hlinksldjump"/>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Consolidating</a:t>
              </a:r>
            </a:p>
          </p:txBody>
        </p:sp>
      </p:grpSp>
      <p:grpSp>
        <p:nvGrpSpPr>
          <p:cNvPr id="6" name="Group 5"/>
          <p:cNvGrpSpPr>
            <a:grpSpLocks/>
          </p:cNvGrpSpPr>
          <p:nvPr/>
        </p:nvGrpSpPr>
        <p:grpSpPr bwMode="auto">
          <a:xfrm>
            <a:off x="4702175" y="2633663"/>
            <a:ext cx="1576388" cy="1570037"/>
            <a:chOff x="6574042" y="4512842"/>
            <a:chExt cx="1577281" cy="1569992"/>
          </a:xfrm>
        </p:grpSpPr>
        <p:sp>
          <p:nvSpPr>
            <p:cNvPr id="7" name="Oval 6">
              <a:hlinkClick r:id="rId5" action="ppaction://hlinksldjump"/>
            </p:cNvPr>
            <p:cNvSpPr/>
            <p:nvPr/>
          </p:nvSpPr>
          <p:spPr>
            <a:xfrm>
              <a:off x="6574042" y="4512842"/>
              <a:ext cx="1569339"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5609" name="Rectangle 7">
              <a:hlinkClick r:id="rId5" action="ppaction://hlinksldjump"/>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Reflecting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nodeType="afterGroup">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53"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Consolidating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64163" y="1920875"/>
            <a:ext cx="3013075" cy="4189413"/>
          </a:xfrm>
          <a:prstGeom prst="rect">
            <a:avLst/>
          </a:prstGeom>
          <a:solidFill>
            <a:srgbClr val="CDB5D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651" name="Title 1"/>
          <p:cNvSpPr>
            <a:spLocks noGrp="1"/>
          </p:cNvSpPr>
          <p:nvPr>
            <p:ph type="title"/>
          </p:nvPr>
        </p:nvSpPr>
        <p:spPr>
          <a:xfrm>
            <a:off x="457200" y="635000"/>
            <a:ext cx="8220075" cy="993775"/>
          </a:xfrm>
        </p:spPr>
        <p:txBody>
          <a:bodyPr/>
          <a:lstStyle/>
          <a:p>
            <a:pPr algn="ctr" eaLnBrk="1" hangingPunct="1"/>
            <a:r>
              <a:rPr lang="en-GB" altLang="en-US"/>
              <a:t>Recipe for a </a:t>
            </a:r>
            <a:br>
              <a:rPr lang="en-GB" altLang="en-US"/>
            </a:br>
            <a:r>
              <a:rPr lang="en-GB" altLang="en-US"/>
              <a:t>Loving Relationship</a:t>
            </a:r>
          </a:p>
        </p:txBody>
      </p:sp>
      <p:sp>
        <p:nvSpPr>
          <p:cNvPr id="3" name="TextBox 2"/>
          <p:cNvSpPr txBox="1"/>
          <p:nvPr/>
        </p:nvSpPr>
        <p:spPr>
          <a:xfrm>
            <a:off x="822325" y="1920875"/>
            <a:ext cx="4613275" cy="3124200"/>
          </a:xfrm>
          <a:prstGeom prst="rect">
            <a:avLst/>
          </a:prstGeom>
          <a:noFill/>
        </p:spPr>
        <p:txBody>
          <a:bodyPr>
            <a:spAutoFit/>
          </a:bodyPr>
          <a:lstStyle/>
          <a:p>
            <a:pPr eaLnBrk="1" fontAlgn="auto" hangingPunct="1">
              <a:spcBef>
                <a:spcPts val="0"/>
              </a:spcBef>
              <a:spcAft>
                <a:spcPts val="0"/>
              </a:spcAft>
              <a:defRPr/>
            </a:pPr>
            <a:r>
              <a:rPr lang="en-GB" dirty="0">
                <a:latin typeface="+mn-lt"/>
              </a:rPr>
              <a:t>Create a recipe for a ‘loving relationship’.</a:t>
            </a:r>
          </a:p>
          <a:p>
            <a:pPr eaLnBrk="1" fontAlgn="auto" hangingPunct="1">
              <a:spcBef>
                <a:spcPts val="0"/>
              </a:spcBef>
              <a:spcAft>
                <a:spcPts val="0"/>
              </a:spcAft>
              <a:defRPr/>
            </a:pPr>
            <a:endParaRPr lang="en-GB" dirty="0">
              <a:latin typeface="+mn-lt"/>
            </a:endParaRPr>
          </a:p>
          <a:p>
            <a:pPr eaLnBrk="1" fontAlgn="auto" hangingPunct="1">
              <a:spcBef>
                <a:spcPts val="0"/>
              </a:spcBef>
              <a:spcAft>
                <a:spcPts val="0"/>
              </a:spcAft>
              <a:defRPr/>
            </a:pPr>
            <a:r>
              <a:rPr lang="en-GB" dirty="0">
                <a:latin typeface="+mn-lt"/>
              </a:rPr>
              <a:t>Use phrases that we associate with recipes, such as:</a:t>
            </a: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a dash of…</a:t>
            </a: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a sprinkle of…</a:t>
            </a: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plenty of…</a:t>
            </a: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lots of…</a:t>
            </a: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stir in some…</a:t>
            </a:r>
          </a:p>
          <a:p>
            <a:pPr marL="285750" indent="-285750" eaLnBrk="1" fontAlgn="auto" hangingPunct="1">
              <a:lnSpc>
                <a:spcPts val="2500"/>
              </a:lnSpc>
              <a:spcBef>
                <a:spcPts val="0"/>
              </a:spcBef>
              <a:spcAft>
                <a:spcPts val="0"/>
              </a:spcAft>
              <a:buFont typeface="Arial" panose="020B0604020202020204" pitchFamily="34" charset="0"/>
              <a:buChar char="•"/>
              <a:defRPr/>
            </a:pPr>
            <a:r>
              <a:rPr lang="en-GB" dirty="0">
                <a:latin typeface="+mn-lt"/>
              </a:rPr>
              <a:t>pour in…</a:t>
            </a:r>
          </a:p>
        </p:txBody>
      </p:sp>
      <p:pic>
        <p:nvPicPr>
          <p:cNvPr id="27653" name="Individual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p:nvPr/>
        </p:nvSpPr>
        <p:spPr>
          <a:xfrm>
            <a:off x="2771775" y="3284538"/>
            <a:ext cx="2663825" cy="2665412"/>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Can you add a note about what should definitely not be added to the recipe?</a:t>
            </a:r>
          </a:p>
        </p:txBody>
      </p:sp>
      <p:pic>
        <p:nvPicPr>
          <p:cNvPr id="27655"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89588" y="2154238"/>
            <a:ext cx="2633662" cy="3724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nodeType="afterGroup">
                            <p:stCondLst>
                              <p:cond delay="5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nodeType="afterGroup">
                            <p:stCondLst>
                              <p:cond delay="1000"/>
                            </p:stCondLst>
                            <p:childTnLst>
                              <p:par>
                                <p:cTn id="25" presetID="10" presetClass="entr" presetSubtype="0"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nodeType="afterGroup">
                            <p:stCondLst>
                              <p:cond delay="1500"/>
                            </p:stCondLst>
                            <p:childTnLst>
                              <p:par>
                                <p:cTn id="29" presetID="10" presetClass="entr" presetSubtype="0"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par>
                          <p:cTn id="32" fill="hold" nodeType="afterGroup">
                            <p:stCondLst>
                              <p:cond delay="2000"/>
                            </p:stCondLst>
                            <p:childTnLst>
                              <p:par>
                                <p:cTn id="33" presetID="10" presetClass="entr" presetSubtype="0"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par>
                          <p:cTn id="36" fill="hold" nodeType="afterGroup">
                            <p:stCondLst>
                              <p:cond delay="2500"/>
                            </p:stCondLst>
                            <p:childTnLst>
                              <p:par>
                                <p:cTn id="37" presetID="10" presetClass="entr" presetSubtype="0" fill="hold"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Reflecting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479425"/>
            <a:ext cx="8220075" cy="993775"/>
          </a:xfrm>
        </p:spPr>
        <p:txBody>
          <a:bodyPr/>
          <a:lstStyle/>
          <a:p>
            <a:pPr eaLnBrk="1" hangingPunct="1"/>
            <a:r>
              <a:rPr lang="en-GB" altLang="en-US"/>
              <a:t>Loving Relationships</a:t>
            </a:r>
          </a:p>
        </p:txBody>
      </p:sp>
      <p:sp>
        <p:nvSpPr>
          <p:cNvPr id="3" name="TextBox 2"/>
          <p:cNvSpPr txBox="1">
            <a:spLocks noChangeArrowheads="1"/>
          </p:cNvSpPr>
          <p:nvPr/>
        </p:nvSpPr>
        <p:spPr bwMode="auto">
          <a:xfrm>
            <a:off x="827088" y="2060575"/>
            <a:ext cx="760253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What do all the loving relationships we have seen today in the video and images have in common?</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b="1">
                <a:solidFill>
                  <a:schemeClr val="tx1"/>
                </a:solidFill>
              </a:rPr>
              <a:t>Why would people want to be in a loving relationship?</a:t>
            </a:r>
          </a:p>
          <a:p>
            <a:pPr eaLnBrk="1" hangingPunct="1">
              <a:lnSpc>
                <a:spcPct val="100000"/>
              </a:lnSpc>
              <a:spcBef>
                <a:spcPct val="0"/>
              </a:spcBef>
              <a:buFontTx/>
              <a:buNone/>
            </a:pPr>
            <a:endParaRPr lang="en-GB" altLang="en-US">
              <a:solidFill>
                <a:schemeClr val="tx1"/>
              </a:solidFill>
            </a:endParaRPr>
          </a:p>
        </p:txBody>
      </p:sp>
      <p:sp>
        <p:nvSpPr>
          <p:cNvPr id="4" name="Pentagon 3"/>
          <p:cNvSpPr/>
          <p:nvPr/>
        </p:nvSpPr>
        <p:spPr>
          <a:xfrm>
            <a:off x="469900" y="1527175"/>
            <a:ext cx="5699125" cy="407988"/>
          </a:xfrm>
          <a:prstGeom prst="homePlat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108000" rIns="108000" bIns="108000" anchor="ctr"/>
          <a:lstStyle/>
          <a:p>
            <a:pPr eaLnBrk="1" fontAlgn="auto" hangingPunct="1">
              <a:spcBef>
                <a:spcPts val="0"/>
              </a:spcBef>
              <a:spcAft>
                <a:spcPts val="0"/>
              </a:spcAft>
              <a:defRPr/>
            </a:pPr>
            <a:r>
              <a:rPr lang="en-GB" dirty="0">
                <a:solidFill>
                  <a:schemeClr val="bg1"/>
                </a:solidFill>
              </a:rPr>
              <a:t>Reflect quietly on the following questions…</a:t>
            </a:r>
          </a:p>
        </p:txBody>
      </p:sp>
      <p:pic>
        <p:nvPicPr>
          <p:cNvPr id="29701" name="Individual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0425" y="3627438"/>
            <a:ext cx="1508125" cy="299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6688" y="3451225"/>
            <a:ext cx="1912937"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381375" y="3538538"/>
            <a:ext cx="2381250" cy="305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nodeType="afterGroup">
                            <p:stCondLst>
                              <p:cond delay="2000"/>
                            </p:stCondLst>
                            <p:childTnLst>
                              <p:par>
                                <p:cTn id="21" presetID="1" presetClass="entr" presetSubtype="0" fill="hold" nodeType="after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The Big Questions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479425"/>
            <a:ext cx="8220075" cy="993775"/>
          </a:xfrm>
        </p:spPr>
        <p:txBody>
          <a:bodyPr/>
          <a:lstStyle/>
          <a:p>
            <a:pPr eaLnBrk="1" hangingPunct="1"/>
            <a:r>
              <a:rPr lang="en-GB" altLang="en-US"/>
              <a:t>The Big Questions </a:t>
            </a:r>
          </a:p>
        </p:txBody>
      </p:sp>
      <p:pic>
        <p:nvPicPr>
          <p:cNvPr id="3174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776288" y="1501775"/>
            <a:ext cx="2603500" cy="2603500"/>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is a loving relationship?</a:t>
            </a:r>
          </a:p>
        </p:txBody>
      </p:sp>
      <p:sp>
        <p:nvSpPr>
          <p:cNvPr id="6" name="Oval 5"/>
          <p:cNvSpPr/>
          <p:nvPr/>
        </p:nvSpPr>
        <p:spPr>
          <a:xfrm>
            <a:off x="5795963" y="1497013"/>
            <a:ext cx="2592387" cy="2592387"/>
          </a:xfrm>
          <a:prstGeom prst="ellipse">
            <a:avLst/>
          </a:prstGeom>
          <a:solidFill>
            <a:srgbClr val="6ABB8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kinds of loving relationships are there?</a:t>
            </a:r>
            <a:endParaRPr lang="en-GB" dirty="0">
              <a:solidFill>
                <a:srgbClr val="000000"/>
              </a:solidFill>
              <a:latin typeface="BPreplay" panose="02000503000000020004" pitchFamily="50"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2341563"/>
            <a:ext cx="5832475" cy="425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2772"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32773"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32774" name="Content Placeholder 15"/>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I understand what a loving relationship is and that there are many types of relationships. </a:t>
            </a:r>
          </a:p>
        </p:txBody>
      </p:sp>
      <p:sp>
        <p:nvSpPr>
          <p:cNvPr id="32775" name="Content Placeholder 15"/>
          <p:cNvSpPr txBox="1">
            <a:spLocks/>
          </p:cNvSpPr>
          <p:nvPr/>
        </p:nvSpPr>
        <p:spPr bwMode="auto">
          <a:xfrm>
            <a:off x="628650" y="3467100"/>
            <a:ext cx="7886700" cy="197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a:ea typeface="Sassoon Infant Rg" panose="02000503030000020003" pitchFamily="50" charset="0"/>
                <a:cs typeface="Sassoon Infant Rg" panose="02000503030000020003" pitchFamily="50" charset="0"/>
              </a:rPr>
              <a:t>I understand the terms associated with love, relationships and </a:t>
            </a:r>
            <a:br>
              <a:rPr lang="en-GB" altLang="en-US">
                <a:ea typeface="Sassoon Infant Rg" panose="02000503030000020003" pitchFamily="50" charset="0"/>
                <a:cs typeface="Sassoon Infant Rg" panose="02000503030000020003" pitchFamily="50" charset="0"/>
              </a:rPr>
            </a:br>
            <a:r>
              <a:rPr lang="en-GB" altLang="en-US">
                <a:ea typeface="Sassoon Infant Rg" panose="02000503030000020003" pitchFamily="50" charset="0"/>
                <a:cs typeface="Sassoon Infant Rg" panose="02000503030000020003" pitchFamily="50" charset="0"/>
              </a:rPr>
              <a:t>sexual orientation.</a:t>
            </a:r>
          </a:p>
          <a:p>
            <a:pPr eaLnBrk="1" hangingPunct="1"/>
            <a:r>
              <a:rPr lang="en-GB" altLang="en-US">
                <a:ea typeface="Sassoon Infant Rg" panose="02000503030000020003" pitchFamily="50" charset="0"/>
                <a:cs typeface="Sassoon Infant Rg" panose="02000503030000020003" pitchFamily="50" charset="0"/>
              </a:rPr>
              <a:t>I appreciate that people differ in terms of sexual orientation and who they love.</a:t>
            </a:r>
          </a:p>
          <a:p>
            <a:pPr eaLnBrk="1" hangingPunct="1"/>
            <a:r>
              <a:rPr lang="en-GB" altLang="en-US">
                <a:ea typeface="Sassoon Infant Rg" panose="02000503030000020003" pitchFamily="50" charset="0"/>
                <a:cs typeface="Sassoon Infant Rg" panose="02000503030000020003" pitchFamily="50" charset="0"/>
              </a:rPr>
              <a:t>I can describe what makes a loving relationship.</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872A759C-8F28-436B-A9AA-D61559454DA0}" vid="{1DAAD91C-0CDD-4FF8-BAE3-95F9B517A54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584</TotalTime>
  <Words>841</Words>
  <Application>Microsoft Office PowerPoint</Application>
  <PresentationFormat>On-screen Show (4:3)</PresentationFormat>
  <Paragraphs>132</Paragraphs>
  <Slides>25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Calibri</vt:lpstr>
      <vt:lpstr>Twinkl SemiBold</vt:lpstr>
      <vt:lpstr>Sassoon Infant Rg</vt:lpstr>
      <vt:lpstr>Arial</vt:lpstr>
      <vt:lpstr>BPreplay</vt:lpstr>
      <vt:lpstr>Twinkl</vt:lpstr>
      <vt:lpstr>Tuffy</vt:lpstr>
      <vt:lpstr>Tuffy-TTF</vt:lpstr>
      <vt:lpstr>Office Theme</vt:lpstr>
      <vt:lpstr>PowerPoint Presentation</vt:lpstr>
      <vt:lpstr>PowerPoint Presentation</vt:lpstr>
      <vt:lpstr>PowerPoint Presentation</vt:lpstr>
      <vt:lpstr>The Big Questions</vt:lpstr>
      <vt:lpstr>The Big Questions </vt:lpstr>
      <vt:lpstr>Reconnecting</vt:lpstr>
      <vt:lpstr>Reconnecting</vt:lpstr>
      <vt:lpstr>Relationships</vt:lpstr>
      <vt:lpstr>Exploring</vt:lpstr>
      <vt:lpstr>Loving Relationships</vt:lpstr>
      <vt:lpstr>Love Has No Labels</vt:lpstr>
      <vt:lpstr>Loving Relationships</vt:lpstr>
      <vt:lpstr>Loving Relationships</vt:lpstr>
      <vt:lpstr>Loving Relationships</vt:lpstr>
      <vt:lpstr>Loving Relationships</vt:lpstr>
      <vt:lpstr>Loving Relationships</vt:lpstr>
      <vt:lpstr>Loving Relationships</vt:lpstr>
      <vt:lpstr>Consolidating</vt:lpstr>
      <vt:lpstr>Recipe for a  Loving Relationship</vt:lpstr>
      <vt:lpstr>Reflecting</vt:lpstr>
      <vt:lpstr>Loving Relationships</vt:lpstr>
      <vt:lpstr>The Big Questions</vt:lpstr>
      <vt:lpstr>The Big Questions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James Brown</cp:lastModifiedBy>
  <cp:revision>70</cp:revision>
  <dcterms:created xsi:type="dcterms:W3CDTF">2018-06-07T12:01:11Z</dcterms:created>
  <dcterms:modified xsi:type="dcterms:W3CDTF">2021-07-16T14:26:35Z</dcterms:modified>
</cp:coreProperties>
</file>