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28"/>
  </p:notesMasterIdLst>
  <p:handoutMasterIdLst>
    <p:handoutMasterId r:id="rId29"/>
  </p:handoutMasterIdLst>
  <p:sldIdLst>
    <p:sldId id="305" r:id="rId2"/>
    <p:sldId id="258" r:id="rId3"/>
    <p:sldId id="263" r:id="rId4"/>
    <p:sldId id="264" r:id="rId5"/>
    <p:sldId id="294" r:id="rId6"/>
    <p:sldId id="289" r:id="rId7"/>
    <p:sldId id="295" r:id="rId8"/>
    <p:sldId id="290" r:id="rId9"/>
    <p:sldId id="307" r:id="rId10"/>
    <p:sldId id="320" r:id="rId11"/>
    <p:sldId id="321" r:id="rId12"/>
    <p:sldId id="322" r:id="rId13"/>
    <p:sldId id="323" r:id="rId14"/>
    <p:sldId id="325" r:id="rId15"/>
    <p:sldId id="324" r:id="rId16"/>
    <p:sldId id="330" r:id="rId17"/>
    <p:sldId id="331" r:id="rId18"/>
    <p:sldId id="306" r:id="rId19"/>
    <p:sldId id="291" r:id="rId20"/>
    <p:sldId id="297" r:id="rId21"/>
    <p:sldId id="292" r:id="rId22"/>
    <p:sldId id="298" r:id="rId23"/>
    <p:sldId id="293" r:id="rId24"/>
    <p:sldId id="329" r:id="rId25"/>
    <p:sldId id="327" r:id="rId26"/>
    <p:sldId id="267" r:id="rId27"/>
  </p:sldIdLst>
  <p:sldSz cx="9144000" cy="6858000" type="screen4x3"/>
  <p:notesSz cx="6858000" cy="9144000"/>
  <p:embeddedFontLst>
    <p:embeddedFont>
      <p:font typeface="Calibri" panose="020F0502020204030204" pitchFamily="34" charset="0"/>
      <p:regular r:id="rId30"/>
      <p:bold r:id="rId31"/>
      <p:italic r:id="rId32"/>
      <p:boldItalic r:id="rId33"/>
    </p:embeddedFont>
    <p:embeddedFont>
      <p:font typeface="Sassoon Infant Rg" panose="02000503030000020003" charset="0"/>
      <p:regular r:id="rId34"/>
      <p:bold r:id="rId35"/>
    </p:embeddedFont>
    <p:embeddedFont>
      <p:font typeface="Tuffy-TTF" panose="020B0603060100000000" charset="0"/>
      <p:regular r:id="rId36"/>
      <p:bold r:id="rId37"/>
      <p:italic r:id="rId38"/>
      <p:boldItalic r:id="rId39"/>
    </p:embeddedFont>
    <p:embeddedFont>
      <p:font typeface="Twinkl" panose="020B0604020202020204" charset="0"/>
      <p:regular r:id="rId40"/>
      <p:bold r:id="rId41"/>
    </p:embeddedFont>
  </p:embeddedFontLst>
  <p:defaultTextStyle>
    <a:defPPr>
      <a:defRPr lang="en-US"/>
    </a:defPPr>
    <a:lvl1pPr algn="l" rtl="0" eaLnBrk="0" fontAlgn="base" hangingPunct="0">
      <a:spcBef>
        <a:spcPct val="0"/>
      </a:spcBef>
      <a:spcAft>
        <a:spcPct val="0"/>
      </a:spcAft>
      <a:defRPr kern="1200">
        <a:solidFill>
          <a:schemeClr val="tx1"/>
        </a:solidFill>
        <a:latin typeface="Twinkl" pitchFamily="2" charset="0"/>
        <a:ea typeface="+mn-ea"/>
        <a:cs typeface="+mn-cs"/>
      </a:defRPr>
    </a:lvl1pPr>
    <a:lvl2pPr marL="457200" algn="l" rtl="0" eaLnBrk="0" fontAlgn="base" hangingPunct="0">
      <a:spcBef>
        <a:spcPct val="0"/>
      </a:spcBef>
      <a:spcAft>
        <a:spcPct val="0"/>
      </a:spcAft>
      <a:defRPr kern="1200">
        <a:solidFill>
          <a:schemeClr val="tx1"/>
        </a:solidFill>
        <a:latin typeface="Twinkl" pitchFamily="2" charset="0"/>
        <a:ea typeface="+mn-ea"/>
        <a:cs typeface="+mn-cs"/>
      </a:defRPr>
    </a:lvl2pPr>
    <a:lvl3pPr marL="914400" algn="l" rtl="0" eaLnBrk="0" fontAlgn="base" hangingPunct="0">
      <a:spcBef>
        <a:spcPct val="0"/>
      </a:spcBef>
      <a:spcAft>
        <a:spcPct val="0"/>
      </a:spcAft>
      <a:defRPr kern="1200">
        <a:solidFill>
          <a:schemeClr val="tx1"/>
        </a:solidFill>
        <a:latin typeface="Twinkl"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itchFamily="2" charset="0"/>
        <a:ea typeface="+mn-ea"/>
        <a:cs typeface="+mn-cs"/>
      </a:defRPr>
    </a:lvl5pPr>
    <a:lvl6pPr marL="2286000" algn="l" defTabSz="914400" rtl="0" eaLnBrk="1" latinLnBrk="0" hangingPunct="1">
      <a:defRPr kern="1200">
        <a:solidFill>
          <a:schemeClr val="tx1"/>
        </a:solidFill>
        <a:latin typeface="Twinkl" pitchFamily="2" charset="0"/>
        <a:ea typeface="+mn-ea"/>
        <a:cs typeface="+mn-cs"/>
      </a:defRPr>
    </a:lvl6pPr>
    <a:lvl7pPr marL="2743200" algn="l" defTabSz="914400" rtl="0" eaLnBrk="1" latinLnBrk="0" hangingPunct="1">
      <a:defRPr kern="1200">
        <a:solidFill>
          <a:schemeClr val="tx1"/>
        </a:solidFill>
        <a:latin typeface="Twinkl" pitchFamily="2" charset="0"/>
        <a:ea typeface="+mn-ea"/>
        <a:cs typeface="+mn-cs"/>
      </a:defRPr>
    </a:lvl7pPr>
    <a:lvl8pPr marL="3200400" algn="l" defTabSz="914400" rtl="0" eaLnBrk="1" latinLnBrk="0" hangingPunct="1">
      <a:defRPr kern="1200">
        <a:solidFill>
          <a:schemeClr val="tx1"/>
        </a:solidFill>
        <a:latin typeface="Twinkl" pitchFamily="2" charset="0"/>
        <a:ea typeface="+mn-ea"/>
        <a:cs typeface="+mn-cs"/>
      </a:defRPr>
    </a:lvl8pPr>
    <a:lvl9pPr marL="3657600" algn="l" defTabSz="914400" rtl="0" eaLnBrk="1" latinLnBrk="0" hangingPunct="1">
      <a:defRPr kern="1200">
        <a:solidFill>
          <a:schemeClr val="tx1"/>
        </a:solidFill>
        <a:latin typeface="Twinkl" pitchFamily="2"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40">
          <p15:clr>
            <a:srgbClr val="A4A3A4"/>
          </p15:clr>
        </p15:guide>
        <p15:guide id="4" orient="horz" pos="3974">
          <p15:clr>
            <a:srgbClr val="A4A3A4"/>
          </p15:clr>
        </p15:guide>
        <p15:guide id="5" pos="5420">
          <p15:clr>
            <a:srgbClr val="A4A3A4"/>
          </p15:clr>
        </p15:guide>
        <p15:guide id="6" orient="horz" pos="346">
          <p15:clr>
            <a:srgbClr val="A4A3A4"/>
          </p15:clr>
        </p15:guide>
        <p15:guide id="7" pos="476">
          <p15:clr>
            <a:srgbClr val="A4A3A4"/>
          </p15:clr>
        </p15:guide>
        <p15:guide id="8" orient="horz" pos="482">
          <p15:clr>
            <a:srgbClr val="A4A3A4"/>
          </p15:clr>
        </p15:guide>
        <p15:guide id="9" orient="horz" pos="3838">
          <p15:clr>
            <a:srgbClr val="A4A3A4"/>
          </p15:clr>
        </p15:guide>
        <p15:guide id="10" pos="5284">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9285"/>
    <a:srgbClr val="FFFCFE"/>
    <a:srgbClr val="8D358B"/>
    <a:srgbClr val="C8085A"/>
    <a:srgbClr val="6ABB83"/>
    <a:srgbClr val="FAB001"/>
    <a:srgbClr val="699327"/>
    <a:srgbClr val="E5007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howGuides="1">
      <p:cViewPr varScale="1">
        <p:scale>
          <a:sx n="86" d="100"/>
          <a:sy n="86" d="100"/>
        </p:scale>
        <p:origin x="1382" y="72"/>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howGuides="1">
      <p:cViewPr varScale="1">
        <p:scale>
          <a:sx n="86" d="100"/>
          <a:sy n="86" d="100"/>
        </p:scale>
        <p:origin x="3864" y="84"/>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10.fntdata"/><Relationship Id="rId21" Type="http://schemas.openxmlformats.org/officeDocument/2006/relationships/slide" Target="slides/slide20.xml"/><Relationship Id="rId34" Type="http://schemas.openxmlformats.org/officeDocument/2006/relationships/font" Target="fonts/font5.fntdata"/><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3.fntdata"/><Relationship Id="rId37" Type="http://schemas.openxmlformats.org/officeDocument/2006/relationships/font" Target="fonts/font8.fntdata"/><Relationship Id="rId40" Type="http://schemas.openxmlformats.org/officeDocument/2006/relationships/font" Target="fonts/font11.fntdata"/><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36" Type="http://schemas.openxmlformats.org/officeDocument/2006/relationships/font" Target="fonts/font7.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2.fntdata"/><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font" Target="fonts/font1.fntdata"/><Relationship Id="rId35" Type="http://schemas.openxmlformats.org/officeDocument/2006/relationships/font" Target="fonts/font6.fntdata"/><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4.fntdata"/><Relationship Id="rId38" Type="http://schemas.openxmlformats.org/officeDocument/2006/relationships/font" Target="fonts/font9.fntdata"/><Relationship Id="rId20" Type="http://schemas.openxmlformats.org/officeDocument/2006/relationships/slide" Target="slides/slide19.xml"/><Relationship Id="rId41" Type="http://schemas.openxmlformats.org/officeDocument/2006/relationships/font" Target="fonts/font12.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dirty="0">
                <a:latin typeface="Tuffy-TTF" panose="020B0603060100000000" pitchFamily="34" charset="0"/>
              </a:defRPr>
            </a:lvl1pPr>
          </a:lstStyle>
          <a:p>
            <a:pPr>
              <a:defRPr/>
            </a:pPr>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smtClean="0">
                <a:latin typeface="Tuffy-TTF" panose="020B0603060100000000" pitchFamily="34" charset="0"/>
              </a:defRPr>
            </a:lvl1pPr>
          </a:lstStyle>
          <a:p>
            <a:pPr>
              <a:defRPr/>
            </a:pPr>
            <a:fld id="{50D78299-AA9D-4D26-96CB-7C5562A0B8AC}" type="datetimeFigureOut">
              <a:rPr lang="en-GB"/>
              <a:pPr>
                <a:defRPr/>
              </a:pPr>
              <a:t>16/07/2021</a:t>
            </a:fld>
            <a:endParaRPr lang="en-GB" dirty="0"/>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dirty="0">
                <a:latin typeface="Tuffy-TTF" panose="020B0603060100000000" pitchFamily="34" charset="0"/>
              </a:defRPr>
            </a:lvl1pPr>
          </a:lstStyle>
          <a:p>
            <a:pPr>
              <a:defRPr/>
            </a:pPr>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smtClean="0">
                <a:latin typeface="Tuffy-TTF" panose="020B0603060100000000" pitchFamily="34" charset="0"/>
              </a:defRPr>
            </a:lvl1pPr>
          </a:lstStyle>
          <a:p>
            <a:pPr>
              <a:defRPr/>
            </a:pPr>
            <a:fld id="{075BDCAE-3588-4F87-A716-05C6613A7768}" type="slidenum">
              <a:rPr lang="en-GB"/>
              <a:pPr>
                <a:defRPr/>
              </a:pPr>
              <a:t>‹#›</a:t>
            </a:fld>
            <a:endParaRPr lang="en-GB" dirty="0"/>
          </a:p>
        </p:txBody>
      </p:sp>
    </p:spTree>
    <p:extLst>
      <p:ext uri="{BB962C8B-B14F-4D97-AF65-F5344CB8AC3E}">
        <p14:creationId xmlns:p14="http://schemas.microsoft.com/office/powerpoint/2010/main" val="244769553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dirty="0">
                <a:latin typeface="Tuffy-TTF" panose="020B0603060100000000" pitchFamily="34" charset="0"/>
              </a:defRPr>
            </a:lvl1pPr>
          </a:lstStyle>
          <a:p>
            <a:pPr>
              <a:defRPr/>
            </a:pPr>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smtClean="0">
                <a:latin typeface="Tuffy-TTF" panose="020B0603060100000000" pitchFamily="34" charset="0"/>
              </a:defRPr>
            </a:lvl1pPr>
          </a:lstStyle>
          <a:p>
            <a:pPr>
              <a:defRPr/>
            </a:pPr>
            <a:fld id="{2202579B-0022-4AB4-BB7B-4FF720B12681}" type="datetimeFigureOut">
              <a:rPr lang="en-GB"/>
              <a:pPr>
                <a:defRPr/>
              </a:pPr>
              <a:t>16/07/2021</a:t>
            </a:fld>
            <a:endParaRPr lang="en-GB"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dirty="0"/>
              <a:t>Click to edit Master text styles</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endParaRPr lang="en-GB" noProof="0" dirty="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dirty="0">
                <a:latin typeface="Tuffy-TTF" panose="020B0603060100000000" pitchFamily="34" charset="0"/>
              </a:defRPr>
            </a:lvl1pPr>
          </a:lstStyle>
          <a:p>
            <a:pPr>
              <a:defRPr/>
            </a:pPr>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smtClean="0">
                <a:latin typeface="Tuffy-TTF" panose="020B0603060100000000" pitchFamily="34" charset="0"/>
              </a:defRPr>
            </a:lvl1pPr>
          </a:lstStyle>
          <a:p>
            <a:pPr>
              <a:defRPr/>
            </a:pPr>
            <a:fld id="{77F616B4-B036-4A9C-A2A7-AB7AED491F20}" type="slidenum">
              <a:rPr lang="en-GB"/>
              <a:pPr>
                <a:defRPr/>
              </a:pPr>
              <a:t>‹#›</a:t>
            </a:fld>
            <a:endParaRPr lang="en-GB" dirty="0"/>
          </a:p>
        </p:txBody>
      </p:sp>
    </p:spTree>
    <p:extLst>
      <p:ext uri="{BB962C8B-B14F-4D97-AF65-F5344CB8AC3E}">
        <p14:creationId xmlns:p14="http://schemas.microsoft.com/office/powerpoint/2010/main" val="3265864555"/>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Tuffy-TTF" panose="020B0603060100000000" pitchFamily="34" charset="0"/>
        <a:ea typeface="+mn-ea"/>
        <a:cs typeface="+mn-cs"/>
      </a:defRPr>
    </a:lvl1pPr>
    <a:lvl2pPr marL="457200" algn="l" rtl="0" fontAlgn="base">
      <a:spcBef>
        <a:spcPct val="30000"/>
      </a:spcBef>
      <a:spcAft>
        <a:spcPct val="0"/>
      </a:spcAft>
      <a:defRPr sz="1200" kern="1200">
        <a:solidFill>
          <a:schemeClr val="tx1"/>
        </a:solidFill>
        <a:latin typeface="Tuffy-TTF" panose="020B0603060100000000" pitchFamily="34" charset="0"/>
        <a:ea typeface="+mn-ea"/>
        <a:cs typeface="+mn-cs"/>
      </a:defRPr>
    </a:lvl2pPr>
    <a:lvl3pPr marL="914400" algn="l" rtl="0" fontAlgn="base">
      <a:spcBef>
        <a:spcPct val="30000"/>
      </a:spcBef>
      <a:spcAft>
        <a:spcPct val="0"/>
      </a:spcAft>
      <a:defRPr sz="1200" kern="1200">
        <a:solidFill>
          <a:schemeClr val="tx1"/>
        </a:solidFill>
        <a:latin typeface="Tuffy-TTF" panose="020B0603060100000000" pitchFamily="34" charset="0"/>
        <a:ea typeface="+mn-ea"/>
        <a:cs typeface="+mn-cs"/>
      </a:defRPr>
    </a:lvl3pPr>
    <a:lvl4pPr marL="1371600" algn="l" rtl="0" fontAlgn="base">
      <a:spcBef>
        <a:spcPct val="30000"/>
      </a:spcBef>
      <a:spcAft>
        <a:spcPct val="0"/>
      </a:spcAft>
      <a:defRPr sz="1200" kern="1200">
        <a:solidFill>
          <a:schemeClr val="tx1"/>
        </a:solidFill>
        <a:latin typeface="Tuffy-TTF" panose="020B0603060100000000" pitchFamily="34" charset="0"/>
        <a:ea typeface="+mn-ea"/>
        <a:cs typeface="+mn-cs"/>
      </a:defRPr>
    </a:lvl4pPr>
    <a:lvl5pPr marL="1828800" algn="l" rtl="0" fontAlgn="base">
      <a:spcBef>
        <a:spcPct val="30000"/>
      </a:spcBef>
      <a:spcAft>
        <a:spcPct val="0"/>
      </a:spcAft>
      <a:defRPr sz="1200" kern="1200">
        <a:solidFill>
          <a:schemeClr val="tx1"/>
        </a:solidFill>
        <a:latin typeface="Tuffy-TTF" panose="020B0603060100000000"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Unit Title Slide">
    <p:bg>
      <p:bgPr>
        <a:solidFill>
          <a:schemeClr val="accent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5816333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userDrawn="1"/>
        </p:nvPicPr>
        <p:blipFill>
          <a:blip r:embed="rId3" cstate="screen">
            <a:extLst>
              <a:ext uri="{28A0092B-C50C-407E-A947-70E740481C1C}">
                <a14:useLocalDpi xmlns:a14="http://schemas.microsoft.com/office/drawing/2010/main"/>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579412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2" name="Rounded Rectangle 1"/>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icture 4"/>
          <p:cNvPicPr>
            <a:picLocks noChangeAspect="1"/>
          </p:cNvPicPr>
          <p:nvPr userDrawn="1"/>
        </p:nvPicPr>
        <p:blipFill>
          <a:blip r:embed="rId2" cstate="screen">
            <a:extLst>
              <a:ext uri="{28A0092B-C50C-407E-A947-70E740481C1C}">
                <a14:useLocalDpi xmlns:a14="http://schemas.microsoft.com/office/drawing/2010/main"/>
              </a:ext>
            </a:extLst>
          </a:blip>
          <a:srcRect/>
          <a:stretch>
            <a:fillRect/>
          </a:stretch>
        </p:blipFill>
        <p:spPr bwMode="auto">
          <a:xfrm>
            <a:off x="8072438" y="5734050"/>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93257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Rounded Rectangle 2"/>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dirty="0"/>
              <a:t>Click to edit Master title style</a:t>
            </a:r>
            <a:endParaRPr lang="en-GB" dirty="0"/>
          </a:p>
        </p:txBody>
      </p:sp>
    </p:spTree>
    <p:extLst>
      <p:ext uri="{BB962C8B-B14F-4D97-AF65-F5344CB8AC3E}">
        <p14:creationId xmlns:p14="http://schemas.microsoft.com/office/powerpoint/2010/main" val="9184816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3" name="Rounded Rectangle 2"/>
          <p:cNvSpPr/>
          <p:nvPr userDrawn="1"/>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4" name="Rounded Rectangle 3"/>
          <p:cNvSpPr/>
          <p:nvPr userDrawn="1"/>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5" name="Title 1"/>
          <p:cNvSpPr txBox="1">
            <a:spLocks/>
          </p:cNvSpPr>
          <p:nvPr userDrawn="1"/>
        </p:nvSpPr>
        <p:spPr>
          <a:xfrm>
            <a:off x="628650" y="30718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Success Criteria</a:t>
            </a:r>
          </a:p>
        </p:txBody>
      </p:sp>
      <p:sp>
        <p:nvSpPr>
          <p:cNvPr id="6" name="Title 1"/>
          <p:cNvSpPr txBox="1">
            <a:spLocks/>
          </p:cNvSpPr>
          <p:nvPr userDrawn="1"/>
        </p:nvSpPr>
        <p:spPr>
          <a:xfrm>
            <a:off x="628650" y="7350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Aim</a:t>
            </a:r>
          </a:p>
        </p:txBody>
      </p:sp>
      <p:sp>
        <p:nvSpPr>
          <p:cNvPr id="7" name="Content Placeholder 15"/>
          <p:cNvSpPr txBox="1">
            <a:spLocks/>
          </p:cNvSpPr>
          <p:nvPr userDrawn="1"/>
        </p:nvSpPr>
        <p:spPr>
          <a:xfrm>
            <a:off x="628650" y="3467100"/>
            <a:ext cx="7886700" cy="1409700"/>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pPr fontAlgn="auto">
              <a:spcAft>
                <a:spcPts val="0"/>
              </a:spcAft>
              <a:defRPr/>
            </a:pPr>
            <a:r>
              <a:rPr lang="en-GB" dirty="0">
                <a:latin typeface="Twinkl" pitchFamily="50" charset="0"/>
              </a:rPr>
              <a:t>Statement 2</a:t>
            </a:r>
          </a:p>
          <a:p>
            <a:pPr lvl="1" fontAlgn="auto">
              <a:spcAft>
                <a:spcPts val="0"/>
              </a:spcAft>
              <a:defRPr/>
            </a:pPr>
            <a:r>
              <a:rPr lang="en-GB" dirty="0">
                <a:latin typeface="Twinkl" pitchFamily="50" charset="0"/>
              </a:rPr>
              <a:t>Sub statement</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2134362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userDrawn="1"/>
        </p:nvPicPr>
        <p:blipFill>
          <a:blip r:embed="rId3" cstate="screen">
            <a:extLst>
              <a:ext uri="{28A0092B-C50C-407E-A947-70E740481C1C}">
                <a14:useLocalDpi xmlns:a14="http://schemas.microsoft.com/office/drawing/2010/main"/>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312850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1158256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blackWhite">
      <p:bgPr>
        <a:blipFill dpi="0" rotWithShape="0">
          <a:blip r:embed="rId9"/>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78" r:id="rId7"/>
  </p:sldLayoutIdLst>
  <p:txStyles>
    <p:titleStyle>
      <a:lvl1pPr algn="l" rtl="0" fontAlgn="base">
        <a:lnSpc>
          <a:spcPct val="90000"/>
        </a:lnSpc>
        <a:spcBef>
          <a:spcPct val="0"/>
        </a:spcBef>
        <a:spcAft>
          <a:spcPct val="0"/>
        </a:spcAft>
        <a:defRPr sz="4000" b="1" kern="1200">
          <a:solidFill>
            <a:srgbClr val="1C1C1C"/>
          </a:solidFill>
          <a:latin typeface="Twinkl" pitchFamily="50" charset="0"/>
          <a:ea typeface="+mj-ea"/>
          <a:cs typeface="+mj-cs"/>
        </a:defRPr>
      </a:lvl1pPr>
      <a:lvl2pPr algn="l" rtl="0" fontAlgn="base">
        <a:lnSpc>
          <a:spcPct val="90000"/>
        </a:lnSpc>
        <a:spcBef>
          <a:spcPct val="0"/>
        </a:spcBef>
        <a:spcAft>
          <a:spcPct val="0"/>
        </a:spcAft>
        <a:defRPr sz="4000" b="1">
          <a:solidFill>
            <a:srgbClr val="1C1C1C"/>
          </a:solidFill>
          <a:latin typeface="Twinkl" pitchFamily="2" charset="0"/>
        </a:defRPr>
      </a:lvl2pPr>
      <a:lvl3pPr algn="l" rtl="0" fontAlgn="base">
        <a:lnSpc>
          <a:spcPct val="90000"/>
        </a:lnSpc>
        <a:spcBef>
          <a:spcPct val="0"/>
        </a:spcBef>
        <a:spcAft>
          <a:spcPct val="0"/>
        </a:spcAft>
        <a:defRPr sz="4000" b="1">
          <a:solidFill>
            <a:srgbClr val="1C1C1C"/>
          </a:solidFill>
          <a:latin typeface="Twinkl" pitchFamily="2" charset="0"/>
        </a:defRPr>
      </a:lvl3pPr>
      <a:lvl4pPr algn="l" rtl="0" fontAlgn="base">
        <a:lnSpc>
          <a:spcPct val="90000"/>
        </a:lnSpc>
        <a:spcBef>
          <a:spcPct val="0"/>
        </a:spcBef>
        <a:spcAft>
          <a:spcPct val="0"/>
        </a:spcAft>
        <a:defRPr sz="4000" b="1">
          <a:solidFill>
            <a:srgbClr val="1C1C1C"/>
          </a:solidFill>
          <a:latin typeface="Twinkl" pitchFamily="2" charset="0"/>
        </a:defRPr>
      </a:lvl4pPr>
      <a:lvl5pPr algn="l" rtl="0" fontAlgn="base">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p:titleStyle>
    <p:bodyStyle>
      <a:lvl1pPr marL="228600" indent="-228600" algn="l" rtl="0" fontAlgn="base">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Tuffy-TTF" panose="020B0603060100000000" pitchFamily="34" charset="0"/>
          <a:cs typeface="Tuffy-TTF" panose="020B0603060100000000" pitchFamily="34" charset="0"/>
        </a:defRPr>
      </a:lvl1pPr>
      <a:lvl2pPr marL="685800" indent="-228600" algn="l" rtl="0" fontAlgn="base">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Tuffy-TTF" panose="020B0603060100000000" pitchFamily="34" charset="0"/>
          <a:cs typeface="Tuffy-TTF" panose="020B0603060100000000" pitchFamily="34" charset="0"/>
        </a:defRPr>
      </a:lvl2pPr>
      <a:lvl3pPr marL="1143000" indent="-228600" algn="l" rtl="0" fontAlgn="base">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Tuffy-TTF" panose="020B0603060100000000" pitchFamily="34" charset="0"/>
          <a:cs typeface="Tuffy-TTF" panose="020B0603060100000000" pitchFamily="34" charset="0"/>
        </a:defRPr>
      </a:lvl3pPr>
      <a:lvl4pPr marL="1600200" indent="-228600" algn="l" rtl="0" fontAlgn="base">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Tuffy-TTF" panose="020B0603060100000000" pitchFamily="34" charset="0"/>
          <a:cs typeface="Tuffy-TTF" panose="020B0603060100000000" pitchFamily="34" charset="0"/>
        </a:defRPr>
      </a:lvl4pPr>
      <a:lvl5pPr marL="2057400" indent="-228600" algn="l" rtl="0" fontAlgn="base">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Tuffy-TTF" panose="020B0603060100000000" pitchFamily="34" charset="0"/>
          <a:cs typeface="Tuffy-TTF" panose="020B0603060100000000"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hyperlink" Target="https://www.pshe-association.org.uk/curriculum-and-resources/resources/programme-study-pshe-education-key-stages-1%E2%80%935" TargetMode="Externa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4.xml"/><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2.png"/><Relationship Id="rId1" Type="http://schemas.openxmlformats.org/officeDocument/2006/relationships/slideLayout" Target="../slideLayouts/slideLayout4.xml"/><Relationship Id="rId4" Type="http://schemas.openxmlformats.org/officeDocument/2006/relationships/image" Target="../media/image15.png"/></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2.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2.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2.png"/><Relationship Id="rId1" Type="http://schemas.openxmlformats.org/officeDocument/2006/relationships/slideLayout" Target="../slideLayouts/slideLayout4.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s>
</file>

<file path=ppt/slides/_rels/slide1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2.png"/><Relationship Id="rId1" Type="http://schemas.openxmlformats.org/officeDocument/2006/relationships/slideLayout" Target="../slideLayouts/slideLayout4.xml"/><Relationship Id="rId5" Type="http://schemas.openxmlformats.org/officeDocument/2006/relationships/image" Target="../media/image24.png"/><Relationship Id="rId4" Type="http://schemas.openxmlformats.org/officeDocument/2006/relationships/image" Target="../media/image23.png"/></Relationships>
</file>

<file path=ppt/slides/_rels/slide1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12.png"/><Relationship Id="rId1" Type="http://schemas.openxmlformats.org/officeDocument/2006/relationships/slideLayout" Target="../slideLayouts/slideLayout4.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png"/></Relationships>
</file>

<file path=ppt/slides/_rels/slide1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12.png"/><Relationship Id="rId1" Type="http://schemas.openxmlformats.org/officeDocument/2006/relationships/slideLayout" Target="../slideLayouts/slideLayout4.xml"/><Relationship Id="rId5" Type="http://schemas.openxmlformats.org/officeDocument/2006/relationships/image" Target="../media/image31.png"/><Relationship Id="rId4" Type="http://schemas.openxmlformats.org/officeDocument/2006/relationships/image" Target="../media/image30.png"/></Relationships>
</file>

<file path=ppt/slides/_rels/slide1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2.png"/><Relationship Id="rId1" Type="http://schemas.openxmlformats.org/officeDocument/2006/relationships/slideLayout" Target="../slideLayouts/slideLayout4.xml"/><Relationship Id="rId5" Type="http://schemas.openxmlformats.org/officeDocument/2006/relationships/image" Target="../media/image34.png"/><Relationship Id="rId4" Type="http://schemas.openxmlformats.org/officeDocument/2006/relationships/image" Target="../media/image33.png"/></Relationships>
</file>

<file path=ppt/slides/_rels/slide18.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slide" Target="slide19.xml"/><Relationship Id="rId1" Type="http://schemas.openxmlformats.org/officeDocument/2006/relationships/slideLayout" Target="../slideLayouts/slideLayout4.xml"/><Relationship Id="rId5" Type="http://schemas.openxmlformats.org/officeDocument/2006/relationships/image" Target="../media/image36.png"/><Relationship Id="rId4" Type="http://schemas.openxmlformats.org/officeDocument/2006/relationships/slide" Target="slide2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4.xml"/><Relationship Id="rId4" Type="http://schemas.openxmlformats.org/officeDocument/2006/relationships/image" Target="../media/image10.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4.xml"/><Relationship Id="rId4" Type="http://schemas.openxmlformats.org/officeDocument/2006/relationships/image" Target="../media/image41.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4.xml"/><Relationship Id="rId4" Type="http://schemas.openxmlformats.org/officeDocument/2006/relationships/image" Target="../media/image9.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6251575"/>
            <a:ext cx="9144000" cy="6111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cxnSp>
        <p:nvCxnSpPr>
          <p:cNvPr id="3" name="Straight Connector 2"/>
          <p:cNvCxnSpPr/>
          <p:nvPr/>
        </p:nvCxnSpPr>
        <p:spPr>
          <a:xfrm>
            <a:off x="0" y="6251575"/>
            <a:ext cx="9261475"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10244" name="TextBox 3"/>
          <p:cNvSpPr txBox="1">
            <a:spLocks noChangeArrowheads="1"/>
          </p:cNvSpPr>
          <p:nvPr/>
        </p:nvSpPr>
        <p:spPr bwMode="auto">
          <a:xfrm>
            <a:off x="2347913" y="6464300"/>
            <a:ext cx="4448175" cy="20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lnSpc>
                <a:spcPct val="107000"/>
              </a:lnSpc>
            </a:pPr>
            <a:r>
              <a:rPr lang="en-GB" altLang="en-US" sz="800" b="1" dirty="0">
                <a:solidFill>
                  <a:srgbClr val="FFFFFF"/>
                </a:solidFill>
                <a:latin typeface="Tuffy-TTF" panose="020B0603060100000000" pitchFamily="34" charset="0"/>
                <a:ea typeface="Calibri" panose="020F0502020204030204" pitchFamily="34" charset="0"/>
                <a:cs typeface="Arial" panose="020B0604020202020204" pitchFamily="34" charset="0"/>
              </a:rPr>
              <a:t>PSHE and Citizenship | Year 6 | Relationships | Growing Up |  Let’s Talk about Sex | Lesson 5</a:t>
            </a:r>
            <a:endParaRPr lang="en-GB" altLang="en-US" sz="800" dirty="0">
              <a:solidFill>
                <a:srgbClr val="FFFFFF"/>
              </a:solidFill>
              <a:latin typeface="Tuffy-TTF" panose="020B0603060100000000" pitchFamily="34" charset="0"/>
              <a:ea typeface="Calibri" panose="020F0502020204030204" pitchFamily="34" charset="0"/>
              <a:cs typeface="Arial" panose="020B0604020202020204" pitchFamily="34" charset="0"/>
            </a:endParaRPr>
          </a:p>
        </p:txBody>
      </p:sp>
      <p:pic>
        <p:nvPicPr>
          <p:cNvPr id="10245" name="Picture 4"/>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bwMode="auto">
          <a:xfrm>
            <a:off x="3765550" y="1050925"/>
            <a:ext cx="1612900" cy="935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6" name="Text Placeholder 16"/>
          <p:cNvSpPr>
            <a:spLocks/>
          </p:cNvSpPr>
          <p:nvPr/>
        </p:nvSpPr>
        <p:spPr bwMode="auto">
          <a:xfrm>
            <a:off x="971550" y="3200400"/>
            <a:ext cx="7200900" cy="542925"/>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eaLnBrk="1" hangingPunct="1">
              <a:buFont typeface="Arial" panose="020B0604020202020204" pitchFamily="34" charset="0"/>
              <a:buNone/>
            </a:pPr>
            <a:r>
              <a:rPr lang="en-GB" altLang="en-US">
                <a:solidFill>
                  <a:srgbClr val="FFFFFF"/>
                </a:solidFill>
                <a:latin typeface="Tuffy-TTF" panose="020B0603060100000000" pitchFamily="34" charset="0"/>
                <a:ea typeface="Calibri" panose="020F0502020204030204" pitchFamily="34" charset="0"/>
                <a:cs typeface="Arial" panose="020B0604020202020204" pitchFamily="34" charset="0"/>
              </a:rPr>
              <a:t>Relationships</a:t>
            </a:r>
            <a:r>
              <a:rPr lang="en-GB" altLang="en-US" b="1">
                <a:solidFill>
                  <a:srgbClr val="FFFFFF"/>
                </a:solidFill>
                <a:latin typeface="Tuffy-TTF" panose="020B0603060100000000" pitchFamily="34" charset="0"/>
                <a:ea typeface="Calibri" panose="020F0502020204030204" pitchFamily="34" charset="0"/>
                <a:cs typeface="Arial" panose="020B0604020202020204" pitchFamily="34" charset="0"/>
              </a:rPr>
              <a:t> </a:t>
            </a:r>
            <a:r>
              <a:rPr lang="en-GB" altLang="en-US">
                <a:solidFill>
                  <a:schemeClr val="bg1"/>
                </a:solidFill>
                <a:latin typeface="Tuffy-TTF" panose="020B0603060100000000" pitchFamily="34" charset="0"/>
                <a:ea typeface="Sassoon Infant Rg" panose="02000503030000020003" pitchFamily="50" charset="0"/>
                <a:cs typeface="Arial" panose="020B0604020202020204" pitchFamily="34" charset="0"/>
              </a:rPr>
              <a:t>| </a:t>
            </a:r>
            <a:r>
              <a:rPr lang="en-GB" altLang="en-US">
                <a:solidFill>
                  <a:srgbClr val="FFFFFF"/>
                </a:solidFill>
                <a:latin typeface="Tuffy-TTF" panose="020B0603060100000000" pitchFamily="34" charset="0"/>
                <a:ea typeface="Calibri" panose="020F0502020204030204" pitchFamily="34" charset="0"/>
                <a:cs typeface="Arial" panose="020B0604020202020204" pitchFamily="34" charset="0"/>
              </a:rPr>
              <a:t>Growing Up </a:t>
            </a:r>
            <a:endParaRPr lang="en-GB" altLang="en-US">
              <a:solidFill>
                <a:schemeClr val="bg1"/>
              </a:solidFill>
              <a:latin typeface="Tuffy-TTF" panose="020B0603060100000000" pitchFamily="34" charset="0"/>
              <a:ea typeface="Sassoon Infant Rg" panose="02000503030000020003" pitchFamily="50" charset="0"/>
              <a:cs typeface="Arial" panose="020B0604020202020204" pitchFamily="34" charset="0"/>
            </a:endParaRPr>
          </a:p>
        </p:txBody>
      </p:sp>
      <p:sp>
        <p:nvSpPr>
          <p:cNvPr id="10247" name="Title 17"/>
          <p:cNvSpPr>
            <a:spLocks/>
          </p:cNvSpPr>
          <p:nvPr/>
        </p:nvSpPr>
        <p:spPr bwMode="auto">
          <a:xfrm>
            <a:off x="755650" y="2359025"/>
            <a:ext cx="7632700" cy="6556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5400" b="1">
                <a:solidFill>
                  <a:schemeClr val="bg1"/>
                </a:solidFill>
                <a:latin typeface="Tuffy-TTF" panose="020B0603060100000000" pitchFamily="34" charset="0"/>
                <a:cs typeface="Arial" panose="020B0604020202020204" pitchFamily="34" charset="0"/>
              </a:rPr>
              <a:t>PSHE and Citizenship</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4" name="Rounded Rectangle 23"/>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11268" name="Title 1"/>
          <p:cNvSpPr txBox="1">
            <a:spLocks/>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lnSpc>
                <a:spcPct val="90000"/>
              </a:lnSpc>
            </a:pPr>
            <a:r>
              <a:rPr lang="en-US" altLang="en-US" sz="3600" b="1" dirty="0"/>
              <a:t>Success Criteria</a:t>
            </a:r>
          </a:p>
        </p:txBody>
      </p:sp>
      <p:sp>
        <p:nvSpPr>
          <p:cNvPr id="11269" name="Title 1"/>
          <p:cNvSpPr txBox="1">
            <a:spLocks/>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lnSpc>
                <a:spcPct val="90000"/>
              </a:lnSpc>
            </a:pPr>
            <a:r>
              <a:rPr lang="en-US" altLang="en-US" sz="3600" b="1" dirty="0"/>
              <a:t>Aim</a:t>
            </a:r>
          </a:p>
        </p:txBody>
      </p:sp>
      <p:sp>
        <p:nvSpPr>
          <p:cNvPr id="11270" name="Content Placeholder 15"/>
          <p:cNvSpPr>
            <a:spLocks noGrp="1"/>
          </p:cNvSpPr>
          <p:nvPr>
            <p:ph idx="1"/>
          </p:nvPr>
        </p:nvSpPr>
        <p:spPr>
          <a:xfrm>
            <a:off x="628650" y="1127125"/>
            <a:ext cx="7886700" cy="1409700"/>
          </a:xfrm>
        </p:spPr>
        <p:txBody>
          <a:bodyPr>
            <a:normAutofit/>
          </a:bodyPr>
          <a:lstStyle/>
          <a:p>
            <a:r>
              <a:rPr lang="en-GB" altLang="en-US" dirty="0">
                <a:latin typeface="Twinkl" pitchFamily="2" charset="0"/>
              </a:rPr>
              <a:t>I understand what a sexual relationship is and who can have a </a:t>
            </a:r>
            <a:br>
              <a:rPr lang="en-GB" altLang="en-US" dirty="0">
                <a:latin typeface="Twinkl" pitchFamily="2" charset="0"/>
              </a:rPr>
            </a:br>
            <a:r>
              <a:rPr lang="en-GB" altLang="en-US" dirty="0">
                <a:latin typeface="Twinkl" pitchFamily="2" charset="0"/>
              </a:rPr>
              <a:t>sexual relationship.</a:t>
            </a:r>
          </a:p>
        </p:txBody>
      </p:sp>
      <p:sp>
        <p:nvSpPr>
          <p:cNvPr id="11271" name="Content Placeholder 15"/>
          <p:cNvSpPr txBox="1">
            <a:spLocks/>
          </p:cNvSpPr>
          <p:nvPr/>
        </p:nvSpPr>
        <p:spPr bwMode="auto">
          <a:xfrm>
            <a:off x="628650" y="3467100"/>
            <a:ext cx="7886700" cy="21941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180000" tIns="252000" rIns="252000" bIns="180000"/>
          <a:lstStyle>
            <a:lvl1pPr marL="228600" indent="-228600">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eaLnBrk="1" hangingPunct="1"/>
            <a:r>
              <a:rPr lang="en-GB" altLang="en-US" dirty="0">
                <a:ea typeface="Sassoon Infant Rg" panose="02000503030000020003" pitchFamily="50" charset="0"/>
                <a:cs typeface="Sassoon Infant Rg" panose="02000503030000020003" pitchFamily="50" charset="0"/>
              </a:rPr>
              <a:t>I can describe the terms ‘sexual relationship’ and ‘sexual intercourse’.</a:t>
            </a:r>
          </a:p>
          <a:p>
            <a:pPr eaLnBrk="1" hangingPunct="1"/>
            <a:r>
              <a:rPr lang="en-GB" altLang="en-US" dirty="0">
                <a:ea typeface="Sassoon Infant Rg" panose="02000503030000020003" pitchFamily="50" charset="0"/>
                <a:cs typeface="Sassoon Infant Rg" panose="02000503030000020003" pitchFamily="50" charset="0"/>
              </a:rPr>
              <a:t>I can explain who can have a sexual relationship, according to </a:t>
            </a:r>
            <a:br>
              <a:rPr lang="en-GB" altLang="en-US" dirty="0">
                <a:ea typeface="Sassoon Infant Rg" panose="02000503030000020003" pitchFamily="50" charset="0"/>
                <a:cs typeface="Sassoon Infant Rg" panose="02000503030000020003" pitchFamily="50" charset="0"/>
              </a:rPr>
            </a:br>
            <a:r>
              <a:rPr lang="en-GB" altLang="en-US" dirty="0">
                <a:ea typeface="Sassoon Infant Rg" panose="02000503030000020003" pitchFamily="50" charset="0"/>
                <a:cs typeface="Sassoon Infant Rg" panose="02000503030000020003" pitchFamily="50" charset="0"/>
              </a:rPr>
              <a:t>the law.</a:t>
            </a:r>
          </a:p>
          <a:p>
            <a:pPr eaLnBrk="1" hangingPunct="1"/>
            <a:r>
              <a:rPr lang="en-GB" altLang="en-US" dirty="0">
                <a:ea typeface="Sassoon Infant Rg" panose="02000503030000020003" pitchFamily="50" charset="0"/>
                <a:cs typeface="Sassoon Infant Rg" panose="02000503030000020003" pitchFamily="50" charset="0"/>
              </a:rPr>
              <a:t>I can explain what an STI is and I know how these can be prevented.</a:t>
            </a:r>
          </a:p>
          <a:p>
            <a:pPr eaLnBrk="1" hangingPunct="1"/>
            <a:r>
              <a:rPr lang="en-GB" altLang="en-US" dirty="0">
                <a:ea typeface="Sassoon Infant Rg" panose="02000503030000020003" pitchFamily="50" charset="0"/>
                <a:cs typeface="Sassoon Infant Rg" panose="02000503030000020003" pitchFamily="50" charset="0"/>
              </a:rPr>
              <a:t>I can judge when physical contact is unacceptable and I know how </a:t>
            </a:r>
            <a:br>
              <a:rPr lang="en-GB" altLang="en-US" dirty="0">
                <a:ea typeface="Sassoon Infant Rg" panose="02000503030000020003" pitchFamily="50" charset="0"/>
                <a:cs typeface="Sassoon Infant Rg" panose="02000503030000020003" pitchFamily="50" charset="0"/>
              </a:rPr>
            </a:br>
            <a:r>
              <a:rPr lang="en-GB" altLang="en-US" dirty="0">
                <a:ea typeface="Sassoon Infant Rg" panose="02000503030000020003" pitchFamily="50" charset="0"/>
                <a:cs typeface="Sassoon Infant Rg" panose="02000503030000020003" pitchFamily="50" charset="0"/>
              </a:rPr>
              <a:t>to respond.</a:t>
            </a:r>
          </a:p>
        </p:txBody>
      </p:sp>
      <p:sp>
        <p:nvSpPr>
          <p:cNvPr id="11272" name="TextBox 21"/>
          <p:cNvSpPr txBox="1">
            <a:spLocks noChangeArrowheads="1"/>
          </p:cNvSpPr>
          <p:nvPr/>
        </p:nvSpPr>
        <p:spPr bwMode="auto">
          <a:xfrm>
            <a:off x="2789238" y="6245225"/>
            <a:ext cx="3565525" cy="9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eaLnBrk="1" hangingPunct="1">
              <a:buFont typeface="Arial" panose="020B0604020202020204" pitchFamily="34" charset="0"/>
              <a:buNone/>
            </a:pPr>
            <a:r>
              <a:rPr lang="en-GB" altLang="en-US" sz="800" baseline="30000">
                <a:solidFill>
                  <a:schemeClr val="tx1"/>
                </a:solidFill>
                <a:latin typeface="Tuffy-TTF" panose="020B0603060100000000" pitchFamily="34" charset="0"/>
                <a:cs typeface="Arial" panose="020B0604020202020204" pitchFamily="34" charset="0"/>
              </a:rPr>
              <a:t>This resource is fully in line with the Learning Outcomes and Core Themes outlined in the </a:t>
            </a:r>
            <a:r>
              <a:rPr lang="en-GB" altLang="en-US" sz="800" b="1" u="sng" baseline="30000">
                <a:solidFill>
                  <a:schemeClr val="tx1"/>
                </a:solidFill>
                <a:latin typeface="Tuffy-TTF" panose="020B0603060100000000" pitchFamily="34" charset="0"/>
                <a:cs typeface="Arial" panose="020B0604020202020204" pitchFamily="34" charset="0"/>
                <a:hlinkClick r:id="rId2"/>
              </a:rPr>
              <a:t>PSHE Association</a:t>
            </a:r>
            <a:r>
              <a:rPr lang="en-GB" altLang="en-US" sz="800" baseline="30000">
                <a:solidFill>
                  <a:schemeClr val="tx1"/>
                </a:solidFill>
                <a:latin typeface="Tuffy-TTF" panose="020B0603060100000000" pitchFamily="34" charset="0"/>
                <a:cs typeface="Arial" panose="020B0604020202020204" pitchFamily="34" charset="0"/>
              </a:rPr>
              <a:t>.</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20"/>
          <p:cNvSpPr>
            <a:spLocks noGrp="1"/>
          </p:cNvSpPr>
          <p:nvPr>
            <p:ph type="title"/>
          </p:nvPr>
        </p:nvSpPr>
        <p:spPr>
          <a:xfrm>
            <a:off x="457200" y="436563"/>
            <a:ext cx="8220075" cy="5584825"/>
          </a:xfrm>
          <a:prstGeom prst="roundRect">
            <a:avLst>
              <a:gd name="adj" fmla="val 2204"/>
            </a:avLst>
          </a:prstGeom>
        </p:spPr>
        <p:txBody>
          <a:bodyPr/>
          <a:lstStyle/>
          <a:p>
            <a:r>
              <a:rPr lang="en-GB" altLang="en-US" sz="5400">
                <a:latin typeface="Twinkl" pitchFamily="2" charset="0"/>
              </a:rPr>
              <a:t>The Big Questions</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a:xfrm>
            <a:off x="457200" y="479425"/>
            <a:ext cx="8220075" cy="993775"/>
          </a:xfrm>
        </p:spPr>
        <p:txBody>
          <a:bodyPr/>
          <a:lstStyle/>
          <a:p>
            <a:r>
              <a:rPr lang="en-GB" altLang="en-US" dirty="0"/>
              <a:t>The Big Questions </a:t>
            </a:r>
          </a:p>
        </p:txBody>
      </p:sp>
      <p:pic>
        <p:nvPicPr>
          <p:cNvPr id="13315" name="Picture 2"/>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bwMode="auto">
          <a:xfrm>
            <a:off x="7740650" y="542925"/>
            <a:ext cx="863600"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Oval 8"/>
          <p:cNvSpPr/>
          <p:nvPr/>
        </p:nvSpPr>
        <p:spPr>
          <a:xfrm>
            <a:off x="2376488" y="1450026"/>
            <a:ext cx="2159000" cy="2160588"/>
          </a:xfrm>
          <a:prstGeom prst="ellipse">
            <a:avLst/>
          </a:prstGeom>
          <a:solidFill>
            <a:srgbClr val="8D358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What is a sexual relationship and who can have one?</a:t>
            </a:r>
          </a:p>
        </p:txBody>
      </p:sp>
      <p:sp>
        <p:nvSpPr>
          <p:cNvPr id="14" name="Oval 13"/>
          <p:cNvSpPr/>
          <p:nvPr/>
        </p:nvSpPr>
        <p:spPr>
          <a:xfrm>
            <a:off x="4649788" y="1429389"/>
            <a:ext cx="2160587" cy="2159000"/>
          </a:xfrm>
          <a:prstGeom prst="ellipse">
            <a:avLst/>
          </a:prstGeom>
          <a:solidFill>
            <a:srgbClr val="6ABB8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What is an STI and how can they be prevented?</a:t>
            </a:r>
          </a:p>
        </p:txBody>
      </p:sp>
      <p:sp>
        <p:nvSpPr>
          <p:cNvPr id="15" name="Oval 14"/>
          <p:cNvSpPr/>
          <p:nvPr/>
        </p:nvSpPr>
        <p:spPr>
          <a:xfrm>
            <a:off x="3213675" y="3607166"/>
            <a:ext cx="2699568" cy="2701559"/>
          </a:xfrm>
          <a:prstGeom prst="ellipse">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What type of physical contact is unacceptable and how should we respond?</a:t>
            </a:r>
          </a:p>
        </p:txBody>
      </p:sp>
      <p:pic>
        <p:nvPicPr>
          <p:cNvPr id="8" name="Picture 7"/>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6385123" y="2060848"/>
            <a:ext cx="2219325" cy="439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Picture 19"/>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558800" y="2070100"/>
            <a:ext cx="2141538" cy="4416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500"/>
                                        <p:tgtEl>
                                          <p:spTgt spid="20"/>
                                        </p:tgtEl>
                                      </p:cBhvr>
                                    </p:animEffect>
                                  </p:childTnLst>
                                </p:cTn>
                              </p:par>
                              <p:par>
                                <p:cTn id="8" presetID="10" presetClass="entr" presetSubtype="0"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childTnLst>
                          </p:cTn>
                        </p:par>
                        <p:par>
                          <p:cTn id="11" fill="hold" nodeType="afterGroup">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500"/>
                                        <p:tgtEl>
                                          <p:spTgt spid="9"/>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fade">
                                      <p:cBhvr>
                                        <p:cTn id="19" dur="500"/>
                                        <p:tgtEl>
                                          <p:spTgt spid="14"/>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15"/>
                                        </p:tgtEl>
                                        <p:attrNameLst>
                                          <p:attrName>style.visibility</p:attrName>
                                        </p:attrNameLst>
                                      </p:cBhvr>
                                      <p:to>
                                        <p:strVal val="visible"/>
                                      </p:to>
                                    </p:set>
                                    <p:animEffect transition="in" filter="fade">
                                      <p:cBhvr>
                                        <p:cTn id="24"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4" grpId="0" animBg="1"/>
      <p:bldP spid="1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20"/>
          <p:cNvSpPr>
            <a:spLocks noGrp="1"/>
          </p:cNvSpPr>
          <p:nvPr>
            <p:ph type="title"/>
          </p:nvPr>
        </p:nvSpPr>
        <p:spPr>
          <a:xfrm>
            <a:off x="457200" y="436563"/>
            <a:ext cx="8220075" cy="5584825"/>
          </a:xfrm>
          <a:prstGeom prst="roundRect">
            <a:avLst>
              <a:gd name="adj" fmla="val 2204"/>
            </a:avLst>
          </a:prstGeom>
        </p:spPr>
        <p:txBody>
          <a:bodyPr/>
          <a:lstStyle/>
          <a:p>
            <a:r>
              <a:rPr lang="en-GB" altLang="en-US" sz="5400">
                <a:latin typeface="Twinkl" pitchFamily="2" charset="0"/>
              </a:rPr>
              <a:t>Reconnecting</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p:cNvSpPr>
            <a:spLocks noGrp="1"/>
          </p:cNvSpPr>
          <p:nvPr>
            <p:ph type="title"/>
          </p:nvPr>
        </p:nvSpPr>
        <p:spPr>
          <a:xfrm>
            <a:off x="457200" y="479425"/>
            <a:ext cx="8220075" cy="993775"/>
          </a:xfrm>
        </p:spPr>
        <p:txBody>
          <a:bodyPr/>
          <a:lstStyle/>
          <a:p>
            <a:r>
              <a:rPr lang="en-GB" altLang="en-US"/>
              <a:t>Relationships</a:t>
            </a:r>
          </a:p>
        </p:txBody>
      </p:sp>
      <p:sp>
        <p:nvSpPr>
          <p:cNvPr id="3" name="Rectangle 2"/>
          <p:cNvSpPr>
            <a:spLocks noChangeArrowheads="1"/>
          </p:cNvSpPr>
          <p:nvPr/>
        </p:nvSpPr>
        <p:spPr bwMode="auto">
          <a:xfrm>
            <a:off x="755650" y="1538288"/>
            <a:ext cx="76327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r>
              <a:rPr lang="en-GB" dirty="0"/>
              <a:t>Write down any questions you may have about sex, on a sticky note.</a:t>
            </a:r>
          </a:p>
        </p:txBody>
      </p:sp>
      <p:pic>
        <p:nvPicPr>
          <p:cNvPr id="15365" name="Individual Work"/>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bwMode="auto">
          <a:xfrm>
            <a:off x="7740650" y="542925"/>
            <a:ext cx="863600"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755576" y="5939988"/>
            <a:ext cx="7632700" cy="369332"/>
          </a:xfrm>
          <a:prstGeom prst="rect">
            <a:avLst/>
          </a:prstGeom>
        </p:spPr>
        <p:txBody>
          <a:bodyPr wrap="square">
            <a:spAutoFit/>
          </a:bodyPr>
          <a:lstStyle/>
          <a:p>
            <a:pPr algn="ctr" eaLnBrk="1" hangingPunct="1"/>
            <a:r>
              <a:rPr lang="en-GB" altLang="en-US" b="1" dirty="0"/>
              <a:t>What different kinds of relationships can you remember?</a:t>
            </a:r>
          </a:p>
        </p:txBody>
      </p:sp>
      <p:sp>
        <p:nvSpPr>
          <p:cNvPr id="8" name="Oval 7"/>
          <p:cNvSpPr/>
          <p:nvPr/>
        </p:nvSpPr>
        <p:spPr>
          <a:xfrm>
            <a:off x="1043608" y="2374681"/>
            <a:ext cx="2665412" cy="2663825"/>
          </a:xfrm>
          <a:prstGeom prst="ellipse">
            <a:avLst/>
          </a:prstGeom>
          <a:solidFill>
            <a:srgbClr val="8D358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dirty="0">
                <a:solidFill>
                  <a:schemeClr val="bg1"/>
                </a:solidFill>
              </a:rPr>
              <a:t>Think back to the last lesson, which was all about different relationships.</a:t>
            </a:r>
          </a:p>
        </p:txBody>
      </p:sp>
      <p:pic>
        <p:nvPicPr>
          <p:cNvPr id="4" name="Picture 3"/>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3347864" y="2115480"/>
            <a:ext cx="4960376" cy="36166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par>
                          <p:cTn id="7" fill="hold">
                            <p:stCondLst>
                              <p:cond delay="0"/>
                            </p:stCondLst>
                            <p:childTnLst>
                              <p:par>
                                <p:cTn id="8" presetID="10" presetClass="entr" presetSubtype="0" fill="hold" nodeType="after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2" grpId="0"/>
      <p:bldP spid="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20"/>
          <p:cNvSpPr>
            <a:spLocks noGrp="1"/>
          </p:cNvSpPr>
          <p:nvPr>
            <p:ph type="title"/>
          </p:nvPr>
        </p:nvSpPr>
        <p:spPr>
          <a:xfrm>
            <a:off x="457200" y="436563"/>
            <a:ext cx="8220075" cy="5584825"/>
          </a:xfrm>
          <a:prstGeom prst="roundRect">
            <a:avLst>
              <a:gd name="adj" fmla="val 2204"/>
            </a:avLst>
          </a:prstGeom>
        </p:spPr>
        <p:txBody>
          <a:bodyPr/>
          <a:lstStyle/>
          <a:p>
            <a:r>
              <a:rPr lang="en-GB" altLang="en-US" sz="5400">
                <a:latin typeface="Twinkl" pitchFamily="2" charset="0"/>
              </a:rPr>
              <a:t>Exploring</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a:xfrm>
            <a:off x="457200" y="479425"/>
            <a:ext cx="8220075" cy="993775"/>
          </a:xfrm>
        </p:spPr>
        <p:txBody>
          <a:bodyPr/>
          <a:lstStyle/>
          <a:p>
            <a:r>
              <a:rPr lang="en-GB" altLang="en-US" sz="3600" dirty="0"/>
              <a:t>Let’s Talk about Sex </a:t>
            </a:r>
          </a:p>
        </p:txBody>
      </p:sp>
      <p:sp>
        <p:nvSpPr>
          <p:cNvPr id="3" name="Rectangle 2"/>
          <p:cNvSpPr/>
          <p:nvPr/>
        </p:nvSpPr>
        <p:spPr>
          <a:xfrm>
            <a:off x="755650" y="2097088"/>
            <a:ext cx="7632700" cy="2205037"/>
          </a:xfrm>
          <a:prstGeom prst="rect">
            <a:avLst/>
          </a:prstGeom>
        </p:spPr>
        <p:txBody>
          <a:bodyPr>
            <a:spAutoFit/>
          </a:bodyPr>
          <a:lstStyle/>
          <a:p>
            <a:pPr eaLnBrk="1" fontAlgn="auto" hangingPunct="1">
              <a:spcBef>
                <a:spcPts val="0"/>
              </a:spcBef>
              <a:spcAft>
                <a:spcPts val="0"/>
              </a:spcAft>
              <a:defRPr/>
            </a:pPr>
            <a:r>
              <a:rPr lang="en-GB" dirty="0">
                <a:latin typeface="+mn-lt"/>
              </a:rPr>
              <a:t>We may hear the word ‘sex’, ‘sexy’ and ‘sexual’, especially in modern pop songs or in films, but what does it actually mean?</a:t>
            </a:r>
          </a:p>
          <a:p>
            <a:pPr eaLnBrk="1" fontAlgn="auto" hangingPunct="1">
              <a:spcBef>
                <a:spcPts val="0"/>
              </a:spcBef>
              <a:spcAft>
                <a:spcPts val="0"/>
              </a:spcAft>
              <a:defRPr/>
            </a:pPr>
            <a:endParaRPr lang="en-GB" dirty="0">
              <a:latin typeface="+mn-lt"/>
            </a:endParaRPr>
          </a:p>
          <a:p>
            <a:pPr marL="285750" indent="-285750" eaLnBrk="1" fontAlgn="auto" hangingPunct="1">
              <a:lnSpc>
                <a:spcPts val="2500"/>
              </a:lnSpc>
              <a:spcBef>
                <a:spcPts val="0"/>
              </a:spcBef>
              <a:spcAft>
                <a:spcPts val="0"/>
              </a:spcAft>
              <a:buFont typeface="Arial" panose="020B0604020202020204" pitchFamily="34" charset="0"/>
              <a:buChar char="•"/>
              <a:defRPr/>
            </a:pPr>
            <a:r>
              <a:rPr lang="en-GB" dirty="0">
                <a:latin typeface="+mn-lt"/>
              </a:rPr>
              <a:t>The term ‘sex’ is short for ‘sexual intercourse’. </a:t>
            </a:r>
            <a:br>
              <a:rPr lang="en-GB" dirty="0">
                <a:latin typeface="+mn-lt"/>
              </a:rPr>
            </a:br>
            <a:r>
              <a:rPr lang="en-GB" dirty="0">
                <a:latin typeface="+mn-lt"/>
              </a:rPr>
              <a:t>It can also mean gender.</a:t>
            </a:r>
          </a:p>
          <a:p>
            <a:pPr marL="285750" indent="-285750" eaLnBrk="1" fontAlgn="auto" hangingPunct="1">
              <a:lnSpc>
                <a:spcPts val="2500"/>
              </a:lnSpc>
              <a:spcBef>
                <a:spcPts val="0"/>
              </a:spcBef>
              <a:spcAft>
                <a:spcPts val="0"/>
              </a:spcAft>
              <a:buFont typeface="Arial" panose="020B0604020202020204" pitchFamily="34" charset="0"/>
              <a:buChar char="•"/>
              <a:defRPr/>
            </a:pPr>
            <a:endParaRPr lang="en-GB" dirty="0">
              <a:latin typeface="+mn-lt"/>
            </a:endParaRPr>
          </a:p>
          <a:p>
            <a:pPr marL="285750" indent="-285750" eaLnBrk="1" fontAlgn="auto" hangingPunct="1">
              <a:lnSpc>
                <a:spcPts val="2500"/>
              </a:lnSpc>
              <a:spcBef>
                <a:spcPts val="0"/>
              </a:spcBef>
              <a:spcAft>
                <a:spcPts val="0"/>
              </a:spcAft>
              <a:buFont typeface="Arial" panose="020B0604020202020204" pitchFamily="34" charset="0"/>
              <a:buChar char="•"/>
              <a:defRPr/>
            </a:pPr>
            <a:r>
              <a:rPr lang="en-GB" dirty="0">
                <a:latin typeface="+mn-lt"/>
              </a:rPr>
              <a:t>The dictionary definition of ‘sexual intercourse’ is:</a:t>
            </a:r>
          </a:p>
        </p:txBody>
      </p:sp>
      <p:sp>
        <p:nvSpPr>
          <p:cNvPr id="12" name="Rectangle 11"/>
          <p:cNvSpPr/>
          <p:nvPr/>
        </p:nvSpPr>
        <p:spPr>
          <a:xfrm>
            <a:off x="735013" y="4476750"/>
            <a:ext cx="7005637" cy="1201738"/>
          </a:xfrm>
          <a:prstGeom prst="rect">
            <a:avLst/>
          </a:prstGeom>
          <a:solidFill>
            <a:srgbClr val="8D358B"/>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2340000" bIns="108000" anchor="ctr"/>
          <a:lstStyle/>
          <a:p>
            <a:pPr eaLnBrk="1" fontAlgn="auto" hangingPunct="1">
              <a:spcBef>
                <a:spcPts val="0"/>
              </a:spcBef>
              <a:spcAft>
                <a:spcPts val="0"/>
              </a:spcAft>
              <a:defRPr/>
            </a:pPr>
            <a:r>
              <a:rPr lang="en-GB" dirty="0">
                <a:solidFill>
                  <a:schemeClr val="bg1"/>
                </a:solidFill>
              </a:rPr>
              <a:t>Sexual contact between individuals involving penetration, especially the insertion of a man's erect penis into a woman's vagina.</a:t>
            </a:r>
          </a:p>
        </p:txBody>
      </p:sp>
      <p:sp>
        <p:nvSpPr>
          <p:cNvPr id="13" name="Pentagon 12"/>
          <p:cNvSpPr/>
          <p:nvPr/>
        </p:nvSpPr>
        <p:spPr>
          <a:xfrm>
            <a:off x="457200" y="1473200"/>
            <a:ext cx="2386013" cy="371475"/>
          </a:xfrm>
          <a:prstGeom prst="homePlate">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anchor="ctr"/>
          <a:lstStyle/>
          <a:p>
            <a:pPr eaLnBrk="1" fontAlgn="auto" hangingPunct="1">
              <a:spcBef>
                <a:spcPts val="0"/>
              </a:spcBef>
              <a:spcAft>
                <a:spcPts val="0"/>
              </a:spcAft>
              <a:defRPr/>
            </a:pPr>
            <a:r>
              <a:rPr lang="en-GB" b="1" dirty="0">
                <a:solidFill>
                  <a:schemeClr val="bg1"/>
                </a:solidFill>
              </a:rPr>
              <a:t>What is ‘Sex’? </a:t>
            </a:r>
          </a:p>
        </p:txBody>
      </p:sp>
      <p:pic>
        <p:nvPicPr>
          <p:cNvPr id="17414" name="Whole Class"/>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bwMode="auto">
          <a:xfrm>
            <a:off x="7553325" y="542925"/>
            <a:ext cx="1238250"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5581650" y="3933825"/>
            <a:ext cx="3024188" cy="2614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left)">
                                      <p:cBhvr>
                                        <p:cTn id="7" dur="500"/>
                                        <p:tgtEl>
                                          <p:spTgt spid="13"/>
                                        </p:tgtEl>
                                      </p:cBhvr>
                                    </p:animEffect>
                                  </p:childTnLst>
                                </p:cTn>
                              </p:par>
                            </p:childTnLst>
                          </p:cTn>
                        </p:par>
                        <p:par>
                          <p:cTn id="8" fill="hold" nodeType="afterGroup">
                            <p:stCondLst>
                              <p:cond delay="500"/>
                            </p:stCondLst>
                            <p:childTnLst>
                              <p:par>
                                <p:cTn id="9" presetID="1" presetClass="entr" presetSubtype="0" fill="hold"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par>
                          <p:cTn id="19" fill="hold" nodeType="afterGroup">
                            <p:stCondLst>
                              <p:cond delay="0"/>
                            </p:stCondLst>
                            <p:childTnLst>
                              <p:par>
                                <p:cTn id="20" presetID="10" presetClass="entr" presetSubtype="0" fill="hold" grpId="0" nodeType="after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500"/>
                                        <p:tgtEl>
                                          <p:spTgt spid="12"/>
                                        </p:tgtEl>
                                      </p:cBhvr>
                                    </p:animEffect>
                                  </p:childTnLst>
                                </p:cTn>
                              </p:par>
                              <p:par>
                                <p:cTn id="23" presetID="10" presetClass="entr" presetSubtype="0"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fade">
                                      <p:cBhvr>
                                        <p:cTn id="25"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a:xfrm>
            <a:off x="457200" y="479425"/>
            <a:ext cx="8220075" cy="993775"/>
          </a:xfrm>
        </p:spPr>
        <p:txBody>
          <a:bodyPr/>
          <a:lstStyle/>
          <a:p>
            <a:r>
              <a:rPr lang="en-GB" altLang="en-US" sz="3600" dirty="0"/>
              <a:t>Let’s Talk about Sex </a:t>
            </a:r>
          </a:p>
        </p:txBody>
      </p:sp>
      <p:sp>
        <p:nvSpPr>
          <p:cNvPr id="3" name="Rectangle 2"/>
          <p:cNvSpPr>
            <a:spLocks noChangeArrowheads="1"/>
          </p:cNvSpPr>
          <p:nvPr/>
        </p:nvSpPr>
        <p:spPr bwMode="auto">
          <a:xfrm>
            <a:off x="755650" y="2097088"/>
            <a:ext cx="7632700" cy="147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r>
              <a:rPr lang="en-GB" altLang="en-US" dirty="0"/>
              <a:t>Sexual intercourse, or ‘sex’ for short, is one way that two adults in a loving relationship may show their love for one another. </a:t>
            </a:r>
          </a:p>
          <a:p>
            <a:pPr eaLnBrk="1" hangingPunct="1"/>
            <a:endParaRPr lang="en-GB" altLang="en-US" dirty="0"/>
          </a:p>
          <a:p>
            <a:pPr eaLnBrk="1" hangingPunct="1"/>
            <a:r>
              <a:rPr lang="en-GB" altLang="en-US" dirty="0"/>
              <a:t>It is also the start of the reproduction process, when a couple want to make a baby.</a:t>
            </a:r>
          </a:p>
        </p:txBody>
      </p:sp>
      <p:sp>
        <p:nvSpPr>
          <p:cNvPr id="13" name="Pentagon 12"/>
          <p:cNvSpPr/>
          <p:nvPr/>
        </p:nvSpPr>
        <p:spPr>
          <a:xfrm>
            <a:off x="457200" y="1473200"/>
            <a:ext cx="3322712" cy="371475"/>
          </a:xfrm>
          <a:prstGeom prst="homePlate">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anchor="ctr"/>
          <a:lstStyle/>
          <a:p>
            <a:pPr eaLnBrk="1" fontAlgn="auto" hangingPunct="1">
              <a:spcBef>
                <a:spcPts val="0"/>
              </a:spcBef>
              <a:spcAft>
                <a:spcPts val="0"/>
              </a:spcAft>
              <a:defRPr/>
            </a:pPr>
            <a:r>
              <a:rPr lang="en-GB" b="1" dirty="0"/>
              <a:t>Why Do People Have Sex?</a:t>
            </a:r>
          </a:p>
        </p:txBody>
      </p:sp>
      <p:pic>
        <p:nvPicPr>
          <p:cNvPr id="18437" name="Whole Class"/>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bwMode="auto">
          <a:xfrm>
            <a:off x="7553325" y="542925"/>
            <a:ext cx="1238250"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979613" y="3429000"/>
            <a:ext cx="3479800"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459414" y="3573463"/>
            <a:ext cx="2926068" cy="2351529"/>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left)">
                                      <p:cBhvr>
                                        <p:cTn id="7" dur="500"/>
                                        <p:tgtEl>
                                          <p:spTgt spid="1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childTnLst>
                                </p:cTn>
                              </p:par>
                            </p:childTnLst>
                          </p:cTn>
                        </p:par>
                        <p:par>
                          <p:cTn id="12" fill="hold" nodeType="afterGroup">
                            <p:stCondLst>
                              <p:cond delay="0"/>
                            </p:stCondLst>
                            <p:childTnLst>
                              <p:par>
                                <p:cTn id="13" presetID="10" presetClass="entr" presetSubtype="0" fill="hold"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1" presetClass="entr" presetSubtype="0" fill="hold" nodeType="clickEffect">
                                  <p:stCondLst>
                                    <p:cond delay="0"/>
                                  </p:stCondLst>
                                  <p:childTnLst>
                                    <p:set>
                                      <p:cBhvr>
                                        <p:cTn id="19" dur="1" fill="hold">
                                          <p:stCondLst>
                                            <p:cond delay="0"/>
                                          </p:stCondLst>
                                        </p:cTn>
                                        <p:tgtEl>
                                          <p:spTgt spid="3">
                                            <p:txEl>
                                              <p:pRg st="2" end="2"/>
                                            </p:txEl>
                                          </p:spTgt>
                                        </p:tgtEl>
                                        <p:attrNameLst>
                                          <p:attrName>style.visibility</p:attrName>
                                        </p:attrNameLst>
                                      </p:cBhvr>
                                      <p:to>
                                        <p:strVal val="visible"/>
                                      </p:to>
                                    </p:set>
                                  </p:childTnLst>
                                </p:cTn>
                              </p:par>
                            </p:childTnLst>
                          </p:cTn>
                        </p:par>
                        <p:par>
                          <p:cTn id="20" fill="hold">
                            <p:stCondLst>
                              <p:cond delay="0"/>
                            </p:stCondLst>
                            <p:childTnLst>
                              <p:par>
                                <p:cTn id="21" presetID="10" presetClass="entr" presetSubtype="0" fill="hold" nodeType="after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755650" y="5632450"/>
            <a:ext cx="5976938" cy="460375"/>
          </a:xfrm>
          <a:prstGeom prst="rect">
            <a:avLst/>
          </a:prstGeom>
          <a:solidFill>
            <a:srgbClr val="8D358B"/>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ctr" eaLnBrk="1" fontAlgn="auto" hangingPunct="1">
              <a:spcBef>
                <a:spcPts val="0"/>
              </a:spcBef>
              <a:spcAft>
                <a:spcPts val="0"/>
              </a:spcAft>
              <a:defRPr/>
            </a:pPr>
            <a:r>
              <a:rPr lang="en-GB" b="1" dirty="0"/>
              <a:t>Why do you think these laws exist?</a:t>
            </a:r>
          </a:p>
        </p:txBody>
      </p:sp>
      <p:sp>
        <p:nvSpPr>
          <p:cNvPr id="19459" name="Title 1"/>
          <p:cNvSpPr>
            <a:spLocks noGrp="1"/>
          </p:cNvSpPr>
          <p:nvPr>
            <p:ph type="title"/>
          </p:nvPr>
        </p:nvSpPr>
        <p:spPr>
          <a:xfrm>
            <a:off x="457200" y="479425"/>
            <a:ext cx="8220075" cy="993775"/>
          </a:xfrm>
        </p:spPr>
        <p:txBody>
          <a:bodyPr/>
          <a:lstStyle/>
          <a:p>
            <a:r>
              <a:rPr lang="en-GB" altLang="en-US" sz="3600" dirty="0"/>
              <a:t>Let’s Talk about Sex </a:t>
            </a:r>
          </a:p>
        </p:txBody>
      </p:sp>
      <p:sp>
        <p:nvSpPr>
          <p:cNvPr id="3" name="Rectangle 2"/>
          <p:cNvSpPr>
            <a:spLocks noChangeArrowheads="1"/>
          </p:cNvSpPr>
          <p:nvPr/>
        </p:nvSpPr>
        <p:spPr bwMode="auto">
          <a:xfrm>
            <a:off x="755650" y="2097088"/>
            <a:ext cx="7632700" cy="2030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r>
              <a:rPr lang="en-GB" altLang="en-US"/>
              <a:t>The legal age that people can have sex in the UK is 16 years old. </a:t>
            </a:r>
          </a:p>
          <a:p>
            <a:pPr eaLnBrk="1" hangingPunct="1"/>
            <a:endParaRPr lang="en-GB" altLang="en-US"/>
          </a:p>
          <a:p>
            <a:pPr eaLnBrk="1" hangingPunct="1"/>
            <a:r>
              <a:rPr lang="en-GB" altLang="en-US"/>
              <a:t>Both people in the sexual relationship must be 16 years old or over.</a:t>
            </a:r>
          </a:p>
          <a:p>
            <a:pPr eaLnBrk="1" hangingPunct="1"/>
            <a:endParaRPr lang="en-GB" altLang="en-US"/>
          </a:p>
          <a:p>
            <a:pPr eaLnBrk="1" hangingPunct="1"/>
            <a:r>
              <a:rPr lang="en-GB" altLang="en-US"/>
              <a:t>Both people must consent (</a:t>
            </a:r>
            <a:r>
              <a:rPr lang="en-GB" altLang="en-US" b="1"/>
              <a:t>want </a:t>
            </a:r>
            <a:r>
              <a:rPr lang="en-GB" altLang="en-US"/>
              <a:t>to have sexual intercourse). If one person forces another person to have sex, it is called rape. Rape is against the law.</a:t>
            </a:r>
          </a:p>
        </p:txBody>
      </p:sp>
      <p:sp>
        <p:nvSpPr>
          <p:cNvPr id="13" name="Pentagon 12"/>
          <p:cNvSpPr/>
          <p:nvPr/>
        </p:nvSpPr>
        <p:spPr>
          <a:xfrm>
            <a:off x="457200" y="1473200"/>
            <a:ext cx="3178175" cy="371475"/>
          </a:xfrm>
          <a:prstGeom prst="homePlate">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anchor="ctr"/>
          <a:lstStyle/>
          <a:p>
            <a:pPr eaLnBrk="1" fontAlgn="auto" hangingPunct="1">
              <a:spcBef>
                <a:spcPts val="0"/>
              </a:spcBef>
              <a:spcAft>
                <a:spcPts val="0"/>
              </a:spcAft>
              <a:defRPr/>
            </a:pPr>
            <a:r>
              <a:rPr lang="en-GB" b="1" dirty="0"/>
              <a:t>Sex and the Law</a:t>
            </a:r>
          </a:p>
        </p:txBody>
      </p:sp>
      <p:pic>
        <p:nvPicPr>
          <p:cNvPr id="19462" name="Whole Class"/>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bwMode="auto">
          <a:xfrm>
            <a:off x="7553325" y="542925"/>
            <a:ext cx="1238250"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6445250" y="3917950"/>
            <a:ext cx="2159000" cy="294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7"/>
          <p:cNvSpPr>
            <a:spLocks noChangeArrowheads="1"/>
          </p:cNvSpPr>
          <p:nvPr/>
        </p:nvSpPr>
        <p:spPr bwMode="auto">
          <a:xfrm>
            <a:off x="755650" y="4127500"/>
            <a:ext cx="633730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r>
              <a:rPr lang="en-GB" altLang="en-US"/>
              <a:t>In most modern societies, it is illegal for two people closely related to each other to have a sexual relationship, such as having sex with a parent, child, brother, sister, or grandparent. This crime is called incest.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left)">
                                      <p:cBhvr>
                                        <p:cTn id="7" dur="500"/>
                                        <p:tgtEl>
                                          <p:spTgt spid="1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childTnLst>
                                </p:cTn>
                              </p:par>
                            </p:childTnLst>
                          </p:cTn>
                        </p:par>
                        <p:par>
                          <p:cTn id="12" fill="hold" nodeType="afterGroup">
                            <p:stCondLst>
                              <p:cond delay="0"/>
                            </p:stCondLst>
                            <p:childTnLst>
                              <p:par>
                                <p:cTn id="13" presetID="10" presetClass="entr" presetSubtype="0" fill="hold"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500"/>
                                        <p:tgtEl>
                                          <p:spTgt spid="7"/>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1" presetClass="entr" presetSubtype="0" fill="hold" nodeType="clickEffect">
                                  <p:stCondLst>
                                    <p:cond delay="0"/>
                                  </p:stCondLst>
                                  <p:childTnLst>
                                    <p:set>
                                      <p:cBhvr>
                                        <p:cTn id="19"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20" fill="hold" nodeType="clickPar">
                      <p:stCondLst>
                        <p:cond delay="indefinite"/>
                      </p:stCondLst>
                      <p:childTnLst>
                        <p:par>
                          <p:cTn id="21" fill="hold" nodeType="withGroup">
                            <p:stCondLst>
                              <p:cond delay="0"/>
                            </p:stCondLst>
                            <p:childTnLst>
                              <p:par>
                                <p:cTn id="22" presetID="1" presetClass="entr" presetSubtype="0" fill="hold" nodeType="clickEffect">
                                  <p:stCondLst>
                                    <p:cond delay="0"/>
                                  </p:stCondLst>
                                  <p:childTnLst>
                                    <p:set>
                                      <p:cBhvr>
                                        <p:cTn id="23"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4" fill="hold" nodeType="clickPar">
                      <p:stCondLst>
                        <p:cond delay="indefinite"/>
                      </p:stCondLst>
                      <p:childTnLst>
                        <p:par>
                          <p:cTn id="25" fill="hold" nodeType="withGroup">
                            <p:stCondLst>
                              <p:cond delay="0"/>
                            </p:stCondLst>
                            <p:childTnLst>
                              <p:par>
                                <p:cTn id="26" presetID="1" presetClass="entr" presetSubtype="0" fill="hold" nodeType="clickEffect">
                                  <p:stCondLst>
                                    <p:cond delay="0"/>
                                  </p:stCondLst>
                                  <p:childTnLst>
                                    <p:set>
                                      <p:cBhvr>
                                        <p:cTn id="27"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par>
                    <p:cTn id="28" fill="hold" nodeType="clickPar">
                      <p:stCondLst>
                        <p:cond delay="indefinite"/>
                      </p:stCondLst>
                      <p:childTnLst>
                        <p:par>
                          <p:cTn id="29" fill="hold" nodeType="withGroup">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fade">
                                      <p:cBhvr>
                                        <p:cTn id="3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p:nvPr>
        </p:nvSpPr>
        <p:spPr>
          <a:xfrm>
            <a:off x="457200" y="479425"/>
            <a:ext cx="8220075" cy="993775"/>
          </a:xfrm>
        </p:spPr>
        <p:txBody>
          <a:bodyPr/>
          <a:lstStyle/>
          <a:p>
            <a:r>
              <a:rPr lang="en-GB" altLang="en-US" sz="3600" dirty="0"/>
              <a:t>Let’s Talk about Sex </a:t>
            </a:r>
          </a:p>
        </p:txBody>
      </p:sp>
      <p:sp>
        <p:nvSpPr>
          <p:cNvPr id="3" name="Rectangle 2"/>
          <p:cNvSpPr>
            <a:spLocks noChangeArrowheads="1"/>
          </p:cNvSpPr>
          <p:nvPr/>
        </p:nvSpPr>
        <p:spPr bwMode="auto">
          <a:xfrm>
            <a:off x="755650" y="1577975"/>
            <a:ext cx="7632700" cy="922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r>
              <a:rPr lang="en-GB" altLang="en-US"/>
              <a:t>Media, such as pop songs and television programmes, would have us believe that everyone is having sex and that being ‘sexy’ is </a:t>
            </a:r>
            <a:br>
              <a:rPr lang="en-GB" altLang="en-US"/>
            </a:br>
            <a:r>
              <a:rPr lang="en-GB" altLang="en-US"/>
              <a:t>really important!</a:t>
            </a:r>
          </a:p>
        </p:txBody>
      </p:sp>
      <p:pic>
        <p:nvPicPr>
          <p:cNvPr id="20484" name="Whole Class"/>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bwMode="auto">
          <a:xfrm>
            <a:off x="7553325" y="542925"/>
            <a:ext cx="1238250"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7"/>
          <p:cNvSpPr>
            <a:spLocks noChangeArrowheads="1"/>
          </p:cNvSpPr>
          <p:nvPr/>
        </p:nvSpPr>
        <p:spPr bwMode="auto">
          <a:xfrm>
            <a:off x="746125" y="3860800"/>
            <a:ext cx="5503863"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r>
              <a:rPr lang="en-GB" altLang="en-US"/>
              <a:t>As you go through puberty and your body and emotions change, you may start to feel sexually attracted to others. Having a ‘crush’ or ‘fancying’ someone is normal. It might be someone you think is good looking, or who you admire. It might be someone you know, or someone you have never met (like a celebrity). It doesn’t mean you love them and it doesn’t mean you want to have sex with them.</a:t>
            </a:r>
          </a:p>
        </p:txBody>
      </p:sp>
      <p:sp>
        <p:nvSpPr>
          <p:cNvPr id="9" name="Rectangle 8"/>
          <p:cNvSpPr/>
          <p:nvPr/>
        </p:nvSpPr>
        <p:spPr>
          <a:xfrm>
            <a:off x="746125" y="2582863"/>
            <a:ext cx="7632700" cy="1114425"/>
          </a:xfrm>
          <a:prstGeom prst="rect">
            <a:avLst/>
          </a:prstGeom>
          <a:solidFill>
            <a:srgbClr val="8D358B"/>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eaLnBrk="1" fontAlgn="auto" hangingPunct="1">
              <a:spcBef>
                <a:spcPts val="0"/>
              </a:spcBef>
              <a:spcAft>
                <a:spcPts val="0"/>
              </a:spcAft>
              <a:defRPr/>
            </a:pPr>
            <a:r>
              <a:rPr lang="en-GB" dirty="0"/>
              <a:t>In reality, this is not the case. Two people who find each other sexually attractive, who are 16 years old or more, may decide to have a sexual relationship, if they care for one another very much and love each other.</a:t>
            </a:r>
          </a:p>
        </p:txBody>
      </p:sp>
      <p:pic>
        <p:nvPicPr>
          <p:cNvPr id="5" name="Picture 4"/>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6300788" y="3905250"/>
            <a:ext cx="2159000" cy="2608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500"/>
                                        <p:tgtEl>
                                          <p:spTgt spid="9"/>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8"/>
                                        </p:tgtEl>
                                        <p:attrNameLst>
                                          <p:attrName>style.visibility</p:attrName>
                                        </p:attrNameLst>
                                      </p:cBhvr>
                                      <p:to>
                                        <p:strVal val="visible"/>
                                      </p:to>
                                    </p:set>
                                  </p:childTnLst>
                                </p:cTn>
                              </p:par>
                            </p:childTnLst>
                          </p:cTn>
                        </p:par>
                        <p:par>
                          <p:cTn id="16" fill="hold" nodeType="afterGroup">
                            <p:stCondLst>
                              <p:cond delay="0"/>
                            </p:stCondLst>
                            <p:childTnLst>
                              <p:par>
                                <p:cTn id="17" presetID="10" presetClass="entr" presetSubtype="0" fill="hold"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a:xfrm>
            <a:off x="452438" y="479425"/>
            <a:ext cx="8220075" cy="993775"/>
          </a:xfrm>
        </p:spPr>
        <p:txBody>
          <a:bodyPr/>
          <a:lstStyle/>
          <a:p>
            <a:r>
              <a:rPr lang="en-GB" altLang="en-US" sz="3600" dirty="0"/>
              <a:t>Let’s Talk about Sex </a:t>
            </a:r>
          </a:p>
        </p:txBody>
      </p:sp>
      <p:sp>
        <p:nvSpPr>
          <p:cNvPr id="3" name="Rectangle 2"/>
          <p:cNvSpPr>
            <a:spLocks noChangeArrowheads="1"/>
          </p:cNvSpPr>
          <p:nvPr/>
        </p:nvSpPr>
        <p:spPr bwMode="auto">
          <a:xfrm>
            <a:off x="755650" y="1538288"/>
            <a:ext cx="7643813" cy="922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r>
              <a:rPr lang="en-GB" altLang="en-US"/>
              <a:t>Sexual intercourse is also necessary for reproduction (in other animals as well as humans). It is how the sperm meets the egg, as you might remember from other lessons.</a:t>
            </a:r>
          </a:p>
        </p:txBody>
      </p:sp>
      <p:pic>
        <p:nvPicPr>
          <p:cNvPr id="21508" name="Whole Class"/>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bwMode="auto">
          <a:xfrm>
            <a:off x="7553325" y="542925"/>
            <a:ext cx="1238250"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7"/>
          <p:cNvSpPr>
            <a:spLocks noChangeArrowheads="1"/>
          </p:cNvSpPr>
          <p:nvPr/>
        </p:nvSpPr>
        <p:spPr bwMode="auto">
          <a:xfrm>
            <a:off x="746125" y="3933825"/>
            <a:ext cx="3825875" cy="2030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r>
              <a:rPr lang="en-GB" altLang="en-US"/>
              <a:t>Contraception methods include condoms, which the man wears on his penis to catch the sperm, or a pill that a woman takes to prevent her ovaries from releasing an egg. If there is no egg to be fertilised, the woman can’t get pregnant.</a:t>
            </a:r>
          </a:p>
        </p:txBody>
      </p:sp>
      <p:sp>
        <p:nvSpPr>
          <p:cNvPr id="9" name="Rectangle 8"/>
          <p:cNvSpPr/>
          <p:nvPr/>
        </p:nvSpPr>
        <p:spPr>
          <a:xfrm>
            <a:off x="746125" y="2495550"/>
            <a:ext cx="7632700" cy="1323975"/>
          </a:xfrm>
          <a:prstGeom prst="rect">
            <a:avLst/>
          </a:prstGeom>
          <a:solidFill>
            <a:srgbClr val="8D358B"/>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eaLnBrk="1" fontAlgn="auto" hangingPunct="1">
              <a:spcBef>
                <a:spcPts val="0"/>
              </a:spcBef>
              <a:spcAft>
                <a:spcPts val="0"/>
              </a:spcAft>
              <a:defRPr/>
            </a:pPr>
            <a:r>
              <a:rPr lang="en-GB" dirty="0"/>
              <a:t>Although sexual intercourse doesn’t always mean that a baby will be conceived (made), it might. If a couple want to have sex, but do not want to make a baby, they can use contraception to stop the woman becoming pregnant.</a:t>
            </a:r>
          </a:p>
        </p:txBody>
      </p:sp>
      <p:pic>
        <p:nvPicPr>
          <p:cNvPr id="6" name="Picture 5"/>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4859338" y="3644900"/>
            <a:ext cx="1766887" cy="154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7451725" y="3716338"/>
            <a:ext cx="649288" cy="2030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9"/>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bwMode="auto">
          <a:xfrm>
            <a:off x="5291138" y="5310188"/>
            <a:ext cx="2160587" cy="873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bwMode="auto">
          <a:xfrm>
            <a:off x="746125" y="2370138"/>
            <a:ext cx="4570413" cy="3786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par>
                          <p:cTn id="7" fill="hold" nodeType="afterGroup">
                            <p:stCondLst>
                              <p:cond delay="0"/>
                            </p:stCondLst>
                            <p:childTnLst>
                              <p:par>
                                <p:cTn id="8" presetID="10" presetClass="entr" presetSubtype="0" fill="hold" nodeType="after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500"/>
                                        <p:tgtEl>
                                          <p:spTgt spid="9"/>
                                        </p:tgtEl>
                                      </p:cBhvr>
                                    </p:animEffect>
                                  </p:childTnLst>
                                </p:cTn>
                              </p:par>
                              <p:par>
                                <p:cTn id="16" presetID="10" presetClass="exit" presetSubtype="0" fill="hold" nodeType="withEffect">
                                  <p:stCondLst>
                                    <p:cond delay="0"/>
                                  </p:stCondLst>
                                  <p:childTnLst>
                                    <p:animEffect transition="out" filter="fade">
                                      <p:cBhvr>
                                        <p:cTn id="17" dur="500"/>
                                        <p:tgtEl>
                                          <p:spTgt spid="4"/>
                                        </p:tgtEl>
                                      </p:cBhvr>
                                    </p:animEffect>
                                    <p:set>
                                      <p:cBhvr>
                                        <p:cTn id="18" dur="1" fill="hold">
                                          <p:stCondLst>
                                            <p:cond delay="499"/>
                                          </p:stCondLst>
                                        </p:cTn>
                                        <p:tgtEl>
                                          <p:spTgt spid="4"/>
                                        </p:tgtEl>
                                        <p:attrNameLst>
                                          <p:attrName>style.visibility</p:attrName>
                                        </p:attrNameLst>
                                      </p:cBhvr>
                                      <p:to>
                                        <p:strVal val="hidden"/>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childTnLst>
                                </p:cTn>
                              </p:par>
                            </p:childTnLst>
                          </p:cTn>
                        </p:par>
                        <p:par>
                          <p:cTn id="23" fill="hold" nodeType="afterGroup">
                            <p:stCondLst>
                              <p:cond delay="0"/>
                            </p:stCondLst>
                            <p:childTnLst>
                              <p:par>
                                <p:cTn id="24" presetID="10" presetClass="entr" presetSubtype="0" fill="hold" nodeType="after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fade">
                                      <p:cBhvr>
                                        <p:cTn id="26" dur="500"/>
                                        <p:tgtEl>
                                          <p:spTgt spid="7"/>
                                        </p:tgtEl>
                                      </p:cBhvr>
                                    </p:animEffect>
                                  </p:childTnLst>
                                </p:cTn>
                              </p:par>
                            </p:childTnLst>
                          </p:cTn>
                        </p:par>
                        <p:par>
                          <p:cTn id="27" fill="hold" nodeType="afterGroup">
                            <p:stCondLst>
                              <p:cond delay="500"/>
                            </p:stCondLst>
                            <p:childTnLst>
                              <p:par>
                                <p:cTn id="28" presetID="10" presetClass="entr" presetSubtype="0" fill="hold" nodeType="afterEffect">
                                  <p:stCondLst>
                                    <p:cond delay="0"/>
                                  </p:stCondLst>
                                  <p:childTnLst>
                                    <p:set>
                                      <p:cBhvr>
                                        <p:cTn id="29" dur="1" fill="hold">
                                          <p:stCondLst>
                                            <p:cond delay="0"/>
                                          </p:stCondLst>
                                        </p:cTn>
                                        <p:tgtEl>
                                          <p:spTgt spid="6"/>
                                        </p:tgtEl>
                                        <p:attrNameLst>
                                          <p:attrName>style.visibility</p:attrName>
                                        </p:attrNameLst>
                                      </p:cBhvr>
                                      <p:to>
                                        <p:strVal val="visible"/>
                                      </p:to>
                                    </p:set>
                                    <p:animEffect transition="in" filter="fade">
                                      <p:cBhvr>
                                        <p:cTn id="30" dur="500"/>
                                        <p:tgtEl>
                                          <p:spTgt spid="6"/>
                                        </p:tgtEl>
                                      </p:cBhvr>
                                    </p:animEffect>
                                  </p:childTnLst>
                                </p:cTn>
                              </p:par>
                            </p:childTnLst>
                          </p:cTn>
                        </p:par>
                        <p:par>
                          <p:cTn id="31" fill="hold" nodeType="afterGroup">
                            <p:stCondLst>
                              <p:cond delay="1000"/>
                            </p:stCondLst>
                            <p:childTnLst>
                              <p:par>
                                <p:cTn id="32" presetID="10" presetClass="entr" presetSubtype="0" fill="hold" nodeType="after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fade">
                                      <p:cBhvr>
                                        <p:cTn id="34"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p:cNvSpPr/>
          <p:nvPr/>
        </p:nvSpPr>
        <p:spPr>
          <a:xfrm>
            <a:off x="768350" y="3924300"/>
            <a:ext cx="7620000" cy="2384425"/>
          </a:xfrm>
          <a:prstGeom prst="rect">
            <a:avLst/>
          </a:prstGeom>
          <a:solidFill>
            <a:srgbClr val="8D358B"/>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3312000" bIns="108000" anchor="ctr"/>
          <a:lstStyle/>
          <a:p>
            <a:pPr eaLnBrk="1" fontAlgn="auto" hangingPunct="1">
              <a:spcBef>
                <a:spcPts val="0"/>
              </a:spcBef>
              <a:spcAft>
                <a:spcPts val="0"/>
              </a:spcAft>
              <a:defRPr/>
            </a:pPr>
            <a:r>
              <a:rPr lang="en-GB" dirty="0"/>
              <a:t>Using contraception such as a condom prevents an infection being passed from one person to another when they have sex. Not all forms of contraception protect against these diseases though. For example, the contraceptive pill would not protect someone from sharing an infection with their partner.</a:t>
            </a:r>
          </a:p>
        </p:txBody>
      </p:sp>
      <p:sp>
        <p:nvSpPr>
          <p:cNvPr id="22531" name="Title 1"/>
          <p:cNvSpPr>
            <a:spLocks noGrp="1"/>
          </p:cNvSpPr>
          <p:nvPr>
            <p:ph type="title"/>
          </p:nvPr>
        </p:nvSpPr>
        <p:spPr>
          <a:xfrm>
            <a:off x="452438" y="479425"/>
            <a:ext cx="8220075" cy="993775"/>
          </a:xfrm>
        </p:spPr>
        <p:txBody>
          <a:bodyPr/>
          <a:lstStyle/>
          <a:p>
            <a:r>
              <a:rPr lang="en-GB" altLang="en-US" sz="3600"/>
              <a:t>Staying Safe and Healthy</a:t>
            </a:r>
          </a:p>
        </p:txBody>
      </p:sp>
      <p:sp>
        <p:nvSpPr>
          <p:cNvPr id="3" name="Rectangle 2"/>
          <p:cNvSpPr>
            <a:spLocks noChangeArrowheads="1"/>
          </p:cNvSpPr>
          <p:nvPr/>
        </p:nvSpPr>
        <p:spPr bwMode="auto">
          <a:xfrm>
            <a:off x="768350" y="1604963"/>
            <a:ext cx="654050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r>
              <a:rPr lang="en-GB" altLang="en-US"/>
              <a:t>Just as we can share germs by sharing a drink with someone, or by sneezing near them, infections can be passed from one person to another through sexual intercourse, through bodily fluids such as sperm. </a:t>
            </a:r>
          </a:p>
        </p:txBody>
      </p:sp>
      <p:pic>
        <p:nvPicPr>
          <p:cNvPr id="22533" name="Whole Class"/>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bwMode="auto">
          <a:xfrm>
            <a:off x="7553325" y="542925"/>
            <a:ext cx="1238250"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a:spLocks noChangeArrowheads="1"/>
          </p:cNvSpPr>
          <p:nvPr/>
        </p:nvSpPr>
        <p:spPr bwMode="auto">
          <a:xfrm>
            <a:off x="768350" y="2997200"/>
            <a:ext cx="76200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r>
              <a:rPr lang="en-GB" altLang="en-US"/>
              <a:t>There are several sexually transmitted infections (commonly called STIs for short). Some can be very serious and make people very ill.</a:t>
            </a:r>
          </a:p>
        </p:txBody>
      </p:sp>
      <p:grpSp>
        <p:nvGrpSpPr>
          <p:cNvPr id="9" name="Group 8"/>
          <p:cNvGrpSpPr>
            <a:grpSpLocks/>
          </p:cNvGrpSpPr>
          <p:nvPr/>
        </p:nvGrpSpPr>
        <p:grpSpPr bwMode="auto">
          <a:xfrm>
            <a:off x="4787900" y="3716338"/>
            <a:ext cx="3884613" cy="2595562"/>
            <a:chOff x="4788024" y="3716599"/>
            <a:chExt cx="3884463" cy="2595172"/>
          </a:xfrm>
        </p:grpSpPr>
        <p:pic>
          <p:nvPicPr>
            <p:cNvPr id="22537" name="Picture 4"/>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4788024" y="3716599"/>
              <a:ext cx="2828457" cy="25951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8" name="Picture 5"/>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6135249" y="3822923"/>
              <a:ext cx="2537238" cy="2486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8" name="Picture 7"/>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bwMode="auto">
          <a:xfrm>
            <a:off x="7042150" y="1533525"/>
            <a:ext cx="1022350" cy="142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par>
                          <p:cTn id="7" fill="hold" nodeType="afterGroup">
                            <p:stCondLst>
                              <p:cond delay="0"/>
                            </p:stCondLst>
                            <p:childTnLst>
                              <p:par>
                                <p:cTn id="8" presetID="10" presetClass="entr" presetSubtype="0" fill="hold" nodeType="after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10" presetClass="entr" presetSubtype="0" fill="hold" nodeType="clickEffect">
                                  <p:stCondLst>
                                    <p:cond delay="0"/>
                                  </p:stCondLst>
                                  <p:childTnLst>
                                    <p:set>
                                      <p:cBhvr>
                                        <p:cTn id="14" dur="1" fill="hold">
                                          <p:stCondLst>
                                            <p:cond delay="0"/>
                                          </p:stCondLst>
                                        </p:cTn>
                                        <p:tgtEl>
                                          <p:spTgt spid="4">
                                            <p:txEl>
                                              <p:pRg st="0" end="0"/>
                                            </p:txEl>
                                          </p:spTgt>
                                        </p:tgtEl>
                                        <p:attrNameLst>
                                          <p:attrName>style.visibility</p:attrName>
                                        </p:attrNameLst>
                                      </p:cBhvr>
                                      <p:to>
                                        <p:strVal val="visible"/>
                                      </p:to>
                                    </p:set>
                                    <p:animEffect transition="in" filter="fade">
                                      <p:cBhvr>
                                        <p:cTn id="15" dur="500"/>
                                        <p:tgtEl>
                                          <p:spTgt spid="4">
                                            <p:txEl>
                                              <p:pRg st="0" end="0"/>
                                            </p:txEl>
                                          </p:spTgt>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10" presetClass="entr" presetSubtype="0" fill="hold" nodeType="click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fade">
                                      <p:cBhvr>
                                        <p:cTn id="20" dur="500"/>
                                        <p:tgtEl>
                                          <p:spTgt spid="9"/>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19"/>
                                        </p:tgtEl>
                                        <p:attrNameLst>
                                          <p:attrName>style.visibility</p:attrName>
                                        </p:attrNameLst>
                                      </p:cBhvr>
                                      <p:to>
                                        <p:strVal val="visible"/>
                                      </p:to>
                                    </p:set>
                                    <p:animEffect transition="in" filter="fade">
                                      <p:cBhvr>
                                        <p:cTn id="23"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p:cNvSpPr/>
          <p:nvPr/>
        </p:nvSpPr>
        <p:spPr>
          <a:xfrm>
            <a:off x="768350" y="4941888"/>
            <a:ext cx="7065963" cy="1366837"/>
          </a:xfrm>
          <a:prstGeom prst="rect">
            <a:avLst/>
          </a:prstGeom>
          <a:solidFill>
            <a:srgbClr val="8D358B"/>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440000" bIns="108000" anchor="ctr"/>
          <a:lstStyle/>
          <a:p>
            <a:pPr eaLnBrk="1" fontAlgn="auto" hangingPunct="1">
              <a:spcBef>
                <a:spcPts val="0"/>
              </a:spcBef>
              <a:spcAft>
                <a:spcPts val="0"/>
              </a:spcAft>
              <a:defRPr/>
            </a:pPr>
            <a:r>
              <a:rPr lang="en-GB" dirty="0"/>
              <a:t>Taking care and making sensible choices in a sexual relationship is called having ‘safe sex’. This includes being able to say ‘no’ to something you don’t want to do, even if you love the other person.</a:t>
            </a:r>
          </a:p>
        </p:txBody>
      </p:sp>
      <p:sp>
        <p:nvSpPr>
          <p:cNvPr id="23555" name="Title 1"/>
          <p:cNvSpPr>
            <a:spLocks noGrp="1"/>
          </p:cNvSpPr>
          <p:nvPr>
            <p:ph type="title"/>
          </p:nvPr>
        </p:nvSpPr>
        <p:spPr>
          <a:xfrm>
            <a:off x="452438" y="479425"/>
            <a:ext cx="8220075" cy="993775"/>
          </a:xfrm>
        </p:spPr>
        <p:txBody>
          <a:bodyPr/>
          <a:lstStyle/>
          <a:p>
            <a:r>
              <a:rPr lang="en-GB" altLang="en-US" sz="3600"/>
              <a:t>Staying Safe and Healthy</a:t>
            </a:r>
          </a:p>
        </p:txBody>
      </p:sp>
      <p:sp>
        <p:nvSpPr>
          <p:cNvPr id="3" name="Rectangle 2"/>
          <p:cNvSpPr>
            <a:spLocks noChangeArrowheads="1"/>
          </p:cNvSpPr>
          <p:nvPr/>
        </p:nvSpPr>
        <p:spPr bwMode="auto">
          <a:xfrm>
            <a:off x="746125" y="1604963"/>
            <a:ext cx="4689475" cy="3138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r>
              <a:rPr lang="en-GB" altLang="en-US"/>
              <a:t>Looking after your body and protecting yourself against sexually transmitted infections (STIs) is an important part of staying safe and healthy when you </a:t>
            </a:r>
            <a:br>
              <a:rPr lang="en-GB" altLang="en-US"/>
            </a:br>
            <a:r>
              <a:rPr lang="en-GB" altLang="en-US"/>
              <a:t>are older.</a:t>
            </a:r>
          </a:p>
          <a:p>
            <a:pPr eaLnBrk="1" hangingPunct="1"/>
            <a:endParaRPr lang="en-GB" altLang="en-US"/>
          </a:p>
          <a:p>
            <a:pPr eaLnBrk="1" hangingPunct="1"/>
            <a:r>
              <a:rPr lang="en-GB" altLang="en-US"/>
              <a:t>You wouldn’t know by looking at someone if they had an STI. They may not even know themselves! Knowing the other person very well and trusting them is as important as using protection, such as a condom.</a:t>
            </a:r>
          </a:p>
        </p:txBody>
      </p:sp>
      <p:pic>
        <p:nvPicPr>
          <p:cNvPr id="23557" name="Whole Class"/>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bwMode="auto">
          <a:xfrm>
            <a:off x="7553325" y="542925"/>
            <a:ext cx="1238250"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 name="Picture 16"/>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6432550" y="4319588"/>
            <a:ext cx="2171700" cy="2538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 name="Picture 20"/>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5219700" y="1368425"/>
            <a:ext cx="1592263" cy="1773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 name="Picture 21"/>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bwMode="auto">
          <a:xfrm>
            <a:off x="5475288" y="3446463"/>
            <a:ext cx="1081087" cy="946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 name="Picture 22"/>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bwMode="auto">
          <a:xfrm>
            <a:off x="7219950" y="2205038"/>
            <a:ext cx="1096963" cy="1938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par>
                          <p:cTn id="7" fill="hold" nodeType="afterGroup">
                            <p:stCondLst>
                              <p:cond delay="0"/>
                            </p:stCondLst>
                            <p:childTnLst>
                              <p:par>
                                <p:cTn id="8" presetID="10" presetClass="entr" presetSubtype="0" fill="hold" nodeType="afterEffect">
                                  <p:stCondLst>
                                    <p:cond delay="0"/>
                                  </p:stCondLst>
                                  <p:childTnLst>
                                    <p:set>
                                      <p:cBhvr>
                                        <p:cTn id="9" dur="1" fill="hold">
                                          <p:stCondLst>
                                            <p:cond delay="0"/>
                                          </p:stCondLst>
                                        </p:cTn>
                                        <p:tgtEl>
                                          <p:spTgt spid="21"/>
                                        </p:tgtEl>
                                        <p:attrNameLst>
                                          <p:attrName>style.visibility</p:attrName>
                                        </p:attrNameLst>
                                      </p:cBhvr>
                                      <p:to>
                                        <p:strVal val="visible"/>
                                      </p:to>
                                    </p:set>
                                    <p:animEffect transition="in" filter="fade">
                                      <p:cBhvr>
                                        <p:cTn id="10" dur="500"/>
                                        <p:tgtEl>
                                          <p:spTgt spid="21"/>
                                        </p:tgtEl>
                                      </p:cBhvr>
                                    </p:animEffect>
                                  </p:childTnLst>
                                </p:cTn>
                              </p:par>
                            </p:childTnLst>
                          </p:cTn>
                        </p:par>
                        <p:par>
                          <p:cTn id="11" fill="hold" nodeType="afterGroup">
                            <p:stCondLst>
                              <p:cond delay="500"/>
                            </p:stCondLst>
                            <p:childTnLst>
                              <p:par>
                                <p:cTn id="12" presetID="10" presetClass="entr" presetSubtype="0" fill="hold" nodeType="afterEffect">
                                  <p:stCondLst>
                                    <p:cond delay="0"/>
                                  </p:stCondLst>
                                  <p:childTnLst>
                                    <p:set>
                                      <p:cBhvr>
                                        <p:cTn id="13" dur="1" fill="hold">
                                          <p:stCondLst>
                                            <p:cond delay="0"/>
                                          </p:stCondLst>
                                        </p:cTn>
                                        <p:tgtEl>
                                          <p:spTgt spid="22"/>
                                        </p:tgtEl>
                                        <p:attrNameLst>
                                          <p:attrName>style.visibility</p:attrName>
                                        </p:attrNameLst>
                                      </p:cBhvr>
                                      <p:to>
                                        <p:strVal val="visible"/>
                                      </p:to>
                                    </p:set>
                                    <p:animEffect transition="in" filter="fade">
                                      <p:cBhvr>
                                        <p:cTn id="14" dur="500"/>
                                        <p:tgtEl>
                                          <p:spTgt spid="22"/>
                                        </p:tgtEl>
                                      </p:cBhvr>
                                    </p:animEffect>
                                  </p:childTnLst>
                                </p:cTn>
                              </p:par>
                            </p:childTnLst>
                          </p:cTn>
                        </p:par>
                        <p:par>
                          <p:cTn id="15" fill="hold" nodeType="afterGroup">
                            <p:stCondLst>
                              <p:cond delay="1000"/>
                            </p:stCondLst>
                            <p:childTnLst>
                              <p:par>
                                <p:cTn id="16" presetID="10" presetClass="entr" presetSubtype="0" fill="hold" nodeType="afterEffect">
                                  <p:stCondLst>
                                    <p:cond delay="0"/>
                                  </p:stCondLst>
                                  <p:childTnLst>
                                    <p:set>
                                      <p:cBhvr>
                                        <p:cTn id="17" dur="1" fill="hold">
                                          <p:stCondLst>
                                            <p:cond delay="0"/>
                                          </p:stCondLst>
                                        </p:cTn>
                                        <p:tgtEl>
                                          <p:spTgt spid="23"/>
                                        </p:tgtEl>
                                        <p:attrNameLst>
                                          <p:attrName>style.visibility</p:attrName>
                                        </p:attrNameLst>
                                      </p:cBhvr>
                                      <p:to>
                                        <p:strVal val="visible"/>
                                      </p:to>
                                    </p:set>
                                    <p:animEffect transition="in" filter="fade">
                                      <p:cBhvr>
                                        <p:cTn id="18" dur="500"/>
                                        <p:tgtEl>
                                          <p:spTgt spid="23"/>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9"/>
                                        </p:tgtEl>
                                        <p:attrNameLst>
                                          <p:attrName>style.visibility</p:attrName>
                                        </p:attrNameLst>
                                      </p:cBhvr>
                                      <p:to>
                                        <p:strVal val="visible"/>
                                      </p:to>
                                    </p:set>
                                    <p:animEffect transition="in" filter="fade">
                                      <p:cBhvr>
                                        <p:cTn id="27" dur="500"/>
                                        <p:tgtEl>
                                          <p:spTgt spid="19"/>
                                        </p:tgtEl>
                                      </p:cBhvr>
                                    </p:animEffect>
                                  </p:childTnLst>
                                </p:cTn>
                              </p:par>
                              <p:par>
                                <p:cTn id="28" presetID="10" presetClass="entr" presetSubtype="0" fill="hold" nodeType="withEffect">
                                  <p:stCondLst>
                                    <p:cond delay="0"/>
                                  </p:stCondLst>
                                  <p:childTnLst>
                                    <p:set>
                                      <p:cBhvr>
                                        <p:cTn id="29" dur="1" fill="hold">
                                          <p:stCondLst>
                                            <p:cond delay="0"/>
                                          </p:stCondLst>
                                        </p:cTn>
                                        <p:tgtEl>
                                          <p:spTgt spid="17"/>
                                        </p:tgtEl>
                                        <p:attrNameLst>
                                          <p:attrName>style.visibility</p:attrName>
                                        </p:attrNameLst>
                                      </p:cBhvr>
                                      <p:to>
                                        <p:strVal val="visible"/>
                                      </p:to>
                                    </p:set>
                                    <p:animEffect transition="in" filter="fade">
                                      <p:cBhvr>
                                        <p:cTn id="30"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p:cNvSpPr/>
          <p:nvPr/>
        </p:nvSpPr>
        <p:spPr>
          <a:xfrm>
            <a:off x="746125" y="5373216"/>
            <a:ext cx="7642225" cy="935509"/>
          </a:xfrm>
          <a:prstGeom prst="rect">
            <a:avLst/>
          </a:prstGeom>
          <a:solidFill>
            <a:srgbClr val="8D358B"/>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eaLnBrk="1" fontAlgn="auto" hangingPunct="1">
              <a:spcBef>
                <a:spcPts val="0"/>
              </a:spcBef>
              <a:spcAft>
                <a:spcPts val="0"/>
              </a:spcAft>
              <a:defRPr/>
            </a:pPr>
            <a:r>
              <a:rPr lang="en-GB" dirty="0"/>
              <a:t>It's never your fault if somebody touches you in a way that makes you feel uncomfortable, and it's very important that you tell someone so that they can help to keep you safe.</a:t>
            </a:r>
          </a:p>
        </p:txBody>
      </p:sp>
      <p:sp>
        <p:nvSpPr>
          <p:cNvPr id="23555" name="Title 1"/>
          <p:cNvSpPr>
            <a:spLocks noGrp="1"/>
          </p:cNvSpPr>
          <p:nvPr>
            <p:ph type="title"/>
          </p:nvPr>
        </p:nvSpPr>
        <p:spPr>
          <a:xfrm>
            <a:off x="452438" y="479425"/>
            <a:ext cx="8220075" cy="993775"/>
          </a:xfrm>
        </p:spPr>
        <p:txBody>
          <a:bodyPr/>
          <a:lstStyle/>
          <a:p>
            <a:r>
              <a:rPr lang="en-GB" altLang="en-US" sz="3600"/>
              <a:t>Staying Safe and Healthy</a:t>
            </a:r>
          </a:p>
        </p:txBody>
      </p:sp>
      <p:sp>
        <p:nvSpPr>
          <p:cNvPr id="3" name="Rectangle 2"/>
          <p:cNvSpPr>
            <a:spLocks noChangeArrowheads="1"/>
          </p:cNvSpPr>
          <p:nvPr/>
        </p:nvSpPr>
        <p:spPr bwMode="auto">
          <a:xfrm>
            <a:off x="746125" y="1471613"/>
            <a:ext cx="7642225"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r>
              <a:rPr lang="en-GB" altLang="en-US" dirty="0"/>
              <a:t>Staying safe also refers to being in charge of what happens to your body. Your body is your own and no one else can touch it without </a:t>
            </a:r>
            <a:br>
              <a:rPr lang="en-GB" altLang="en-US" dirty="0"/>
            </a:br>
            <a:r>
              <a:rPr lang="en-GB" altLang="en-US" dirty="0"/>
              <a:t>your consent.</a:t>
            </a:r>
          </a:p>
        </p:txBody>
      </p:sp>
      <p:pic>
        <p:nvPicPr>
          <p:cNvPr id="23557" name="Whole Class"/>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bwMode="auto">
          <a:xfrm>
            <a:off x="7553325" y="542925"/>
            <a:ext cx="1238250"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4" name="Group 13"/>
          <p:cNvGrpSpPr/>
          <p:nvPr/>
        </p:nvGrpSpPr>
        <p:grpSpPr>
          <a:xfrm>
            <a:off x="746125" y="2492896"/>
            <a:ext cx="7642225" cy="2736304"/>
            <a:chOff x="746125" y="2492896"/>
            <a:chExt cx="7642225" cy="2736304"/>
          </a:xfrm>
        </p:grpSpPr>
        <p:sp>
          <p:nvSpPr>
            <p:cNvPr id="4" name="Rectangle 3"/>
            <p:cNvSpPr/>
            <p:nvPr/>
          </p:nvSpPr>
          <p:spPr>
            <a:xfrm>
              <a:off x="746125" y="2492896"/>
              <a:ext cx="7642225" cy="2736304"/>
            </a:xfrm>
            <a:prstGeom prst="rect">
              <a:avLst/>
            </a:prstGeom>
            <a:solidFill>
              <a:srgbClr val="6ABB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ectangle 1"/>
            <p:cNvSpPr/>
            <p:nvPr/>
          </p:nvSpPr>
          <p:spPr>
            <a:xfrm>
              <a:off x="768350" y="2556428"/>
              <a:ext cx="4451722" cy="2585323"/>
            </a:xfrm>
            <a:prstGeom prst="rect">
              <a:avLst/>
            </a:prstGeom>
          </p:spPr>
          <p:txBody>
            <a:bodyPr wrap="square">
              <a:spAutoFit/>
            </a:bodyPr>
            <a:lstStyle/>
            <a:p>
              <a:pPr eaLnBrk="1" hangingPunct="1"/>
              <a:r>
                <a:rPr lang="en-GB" altLang="en-US" dirty="0"/>
                <a:t>Some parts of our bodies are private, such as the genitals and the mouth. If someone ever tries to touch you in a place on your body that you are not comfortable with, or in  a way that does not feel right, you must tell them to stop, say it is not appropriate and push them away. You should then tell a trusted adult straight away so that it doesn't happen again. </a:t>
              </a:r>
            </a:p>
          </p:txBody>
        </p:sp>
      </p:grpSp>
      <p:grpSp>
        <p:nvGrpSpPr>
          <p:cNvPr id="11" name="Group 10"/>
          <p:cNvGrpSpPr/>
          <p:nvPr/>
        </p:nvGrpSpPr>
        <p:grpSpPr>
          <a:xfrm>
            <a:off x="6216629" y="2306294"/>
            <a:ext cx="1534132" cy="1411475"/>
            <a:chOff x="5988128" y="2394096"/>
            <a:chExt cx="1513989" cy="1392943"/>
          </a:xfrm>
        </p:grpSpPr>
        <p:sp>
          <p:nvSpPr>
            <p:cNvPr id="9" name="Rectangle 8"/>
            <p:cNvSpPr/>
            <p:nvPr/>
          </p:nvSpPr>
          <p:spPr>
            <a:xfrm>
              <a:off x="5988128" y="2394097"/>
              <a:ext cx="1513989" cy="1392942"/>
            </a:xfrm>
            <a:prstGeom prst="rect">
              <a:avLst/>
            </a:prstGeom>
            <a:solidFill>
              <a:srgbClr val="8D35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037396" y="2394096"/>
              <a:ext cx="1381781" cy="1392943"/>
            </a:xfrm>
            <a:prstGeom prst="rect">
              <a:avLst/>
            </a:prstGeom>
          </p:spPr>
        </p:pic>
      </p:grpSp>
      <p:grpSp>
        <p:nvGrpSpPr>
          <p:cNvPr id="13" name="Group 12"/>
          <p:cNvGrpSpPr/>
          <p:nvPr/>
        </p:nvGrpSpPr>
        <p:grpSpPr>
          <a:xfrm>
            <a:off x="5004048" y="3675919"/>
            <a:ext cx="1553282" cy="1553281"/>
            <a:chOff x="4943595" y="3675919"/>
            <a:chExt cx="1553282" cy="1553281"/>
          </a:xfrm>
        </p:grpSpPr>
        <p:sp>
          <p:nvSpPr>
            <p:cNvPr id="12" name="Oval 11"/>
            <p:cNvSpPr/>
            <p:nvPr/>
          </p:nvSpPr>
          <p:spPr>
            <a:xfrm>
              <a:off x="4955151" y="3683588"/>
              <a:ext cx="1530171" cy="1530171"/>
            </a:xfrm>
            <a:prstGeom prst="ellipse">
              <a:avLst/>
            </a:prstGeom>
            <a:solidFill>
              <a:srgbClr val="C808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 name="Picture 7"/>
            <p:cNvPicPr>
              <a:picLocks noChangeAspect="1"/>
            </p:cNvPicPr>
            <p:nvPr/>
          </p:nvPicPr>
          <p:blipFill rotWithShape="1">
            <a:blip r:embed="rId4" cstate="screen">
              <a:extLst>
                <a:ext uri="{28A0092B-C50C-407E-A947-70E740481C1C}">
                  <a14:useLocalDpi xmlns:a14="http://schemas.microsoft.com/office/drawing/2010/main"/>
                </a:ext>
              </a:extLst>
            </a:blip>
            <a:srcRect t="-5140"/>
            <a:stretch/>
          </p:blipFill>
          <p:spPr>
            <a:xfrm>
              <a:off x="4943595" y="3675919"/>
              <a:ext cx="1553282" cy="1553281"/>
            </a:xfrm>
            <a:prstGeom prst="ellipse">
              <a:avLst/>
            </a:prstGeom>
          </p:spPr>
        </p:pic>
      </p:grpSp>
      <p:grpSp>
        <p:nvGrpSpPr>
          <p:cNvPr id="10" name="Group 9"/>
          <p:cNvGrpSpPr/>
          <p:nvPr/>
        </p:nvGrpSpPr>
        <p:grpSpPr>
          <a:xfrm>
            <a:off x="6756357" y="3829643"/>
            <a:ext cx="1561977" cy="1471565"/>
            <a:chOff x="6718299" y="3917617"/>
            <a:chExt cx="1440160" cy="1356799"/>
          </a:xfrm>
        </p:grpSpPr>
        <p:sp>
          <p:nvSpPr>
            <p:cNvPr id="18" name="Rectangle 17"/>
            <p:cNvSpPr/>
            <p:nvPr/>
          </p:nvSpPr>
          <p:spPr>
            <a:xfrm>
              <a:off x="6718299" y="3917617"/>
              <a:ext cx="1440160" cy="1356799"/>
            </a:xfrm>
            <a:prstGeom prst="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751758" y="3917617"/>
              <a:ext cx="1356799" cy="1356799"/>
            </a:xfrm>
            <a:prstGeom prst="rect">
              <a:avLst/>
            </a:prstGeom>
          </p:spPr>
        </p:pic>
      </p:grpSp>
    </p:spTree>
    <p:extLst>
      <p:ext uri="{BB962C8B-B14F-4D97-AF65-F5344CB8AC3E}">
        <p14:creationId xmlns:p14="http://schemas.microsoft.com/office/powerpoint/2010/main" val="418164131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2" presetClass="entr" presetSubtype="8" fill="hold" grpId="0" nodeType="clickEffect">
                                  <p:stCondLst>
                                    <p:cond delay="0"/>
                                  </p:stCondLst>
                                  <p:childTnLst>
                                    <p:set>
                                      <p:cBhvr>
                                        <p:cTn id="10" dur="1" fill="hold">
                                          <p:stCondLst>
                                            <p:cond delay="0"/>
                                          </p:stCondLst>
                                        </p:cTn>
                                        <p:tgtEl>
                                          <p:spTgt spid="19"/>
                                        </p:tgtEl>
                                        <p:attrNameLst>
                                          <p:attrName>style.visibility</p:attrName>
                                        </p:attrNameLst>
                                      </p:cBhvr>
                                      <p:to>
                                        <p:strVal val="visible"/>
                                      </p:to>
                                    </p:set>
                                    <p:animEffect transition="in" filter="wipe(left)">
                                      <p:cBhvr>
                                        <p:cTn id="11" dur="500"/>
                                        <p:tgtEl>
                                          <p:spTgt spid="19"/>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nodeType="clickEffect">
                                  <p:stCondLst>
                                    <p:cond delay="0"/>
                                  </p:stCondLst>
                                  <p:childTnLst>
                                    <p:set>
                                      <p:cBhvr>
                                        <p:cTn id="15" dur="1" fill="hold">
                                          <p:stCondLst>
                                            <p:cond delay="0"/>
                                          </p:stCondLst>
                                        </p:cTn>
                                        <p:tgtEl>
                                          <p:spTgt spid="14"/>
                                        </p:tgtEl>
                                        <p:attrNameLst>
                                          <p:attrName>style.visibility</p:attrName>
                                        </p:attrNameLst>
                                      </p:cBhvr>
                                      <p:to>
                                        <p:strVal val="visible"/>
                                      </p:to>
                                    </p:set>
                                    <p:animEffect transition="in" filter="wipe(left)">
                                      <p:cBhvr>
                                        <p:cTn id="16" dur="500"/>
                                        <p:tgtEl>
                                          <p:spTgt spid="14"/>
                                        </p:tgtEl>
                                      </p:cBhvr>
                                    </p:animEffect>
                                  </p:childTnLst>
                                </p:cTn>
                              </p:par>
                            </p:childTnLst>
                          </p:cTn>
                        </p:par>
                        <p:par>
                          <p:cTn id="17" fill="hold">
                            <p:stCondLst>
                              <p:cond delay="500"/>
                            </p:stCondLst>
                            <p:childTnLst>
                              <p:par>
                                <p:cTn id="18" presetID="42" presetClass="entr" presetSubtype="0" fill="hold" nodeType="afterEffect">
                                  <p:stCondLst>
                                    <p:cond delay="0"/>
                                  </p:stCondLst>
                                  <p:childTnLst>
                                    <p:set>
                                      <p:cBhvr>
                                        <p:cTn id="19" dur="1" fill="hold">
                                          <p:stCondLst>
                                            <p:cond delay="0"/>
                                          </p:stCondLst>
                                        </p:cTn>
                                        <p:tgtEl>
                                          <p:spTgt spid="11"/>
                                        </p:tgtEl>
                                        <p:attrNameLst>
                                          <p:attrName>style.visibility</p:attrName>
                                        </p:attrNameLst>
                                      </p:cBhvr>
                                      <p:to>
                                        <p:strVal val="visible"/>
                                      </p:to>
                                    </p:set>
                                    <p:animEffect transition="in" filter="fade">
                                      <p:cBhvr>
                                        <p:cTn id="20" dur="1000"/>
                                        <p:tgtEl>
                                          <p:spTgt spid="11"/>
                                        </p:tgtEl>
                                      </p:cBhvr>
                                    </p:animEffect>
                                    <p:anim calcmode="lin" valueType="num">
                                      <p:cBhvr>
                                        <p:cTn id="21" dur="1000" fill="hold"/>
                                        <p:tgtEl>
                                          <p:spTgt spid="11"/>
                                        </p:tgtEl>
                                        <p:attrNameLst>
                                          <p:attrName>ppt_x</p:attrName>
                                        </p:attrNameLst>
                                      </p:cBhvr>
                                      <p:tavLst>
                                        <p:tav tm="0">
                                          <p:val>
                                            <p:strVal val="#ppt_x"/>
                                          </p:val>
                                        </p:tav>
                                        <p:tav tm="100000">
                                          <p:val>
                                            <p:strVal val="#ppt_x"/>
                                          </p:val>
                                        </p:tav>
                                      </p:tavLst>
                                    </p:anim>
                                    <p:anim calcmode="lin" valueType="num">
                                      <p:cBhvr>
                                        <p:cTn id="22" dur="1000" fill="hold"/>
                                        <p:tgtEl>
                                          <p:spTgt spid="11"/>
                                        </p:tgtEl>
                                        <p:attrNameLst>
                                          <p:attrName>ppt_y</p:attrName>
                                        </p:attrNameLst>
                                      </p:cBhvr>
                                      <p:tavLst>
                                        <p:tav tm="0">
                                          <p:val>
                                            <p:strVal val="#ppt_y+.1"/>
                                          </p:val>
                                        </p:tav>
                                        <p:tav tm="100000">
                                          <p:val>
                                            <p:strVal val="#ppt_y"/>
                                          </p:val>
                                        </p:tav>
                                      </p:tavLst>
                                    </p:anim>
                                  </p:childTnLst>
                                </p:cTn>
                              </p:par>
                            </p:childTnLst>
                          </p:cTn>
                        </p:par>
                        <p:par>
                          <p:cTn id="23" fill="hold">
                            <p:stCondLst>
                              <p:cond delay="1500"/>
                            </p:stCondLst>
                            <p:childTnLst>
                              <p:par>
                                <p:cTn id="24" presetID="42" presetClass="entr" presetSubtype="0" fill="hold" nodeType="after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fade">
                                      <p:cBhvr>
                                        <p:cTn id="26" dur="1000"/>
                                        <p:tgtEl>
                                          <p:spTgt spid="10"/>
                                        </p:tgtEl>
                                      </p:cBhvr>
                                    </p:animEffect>
                                    <p:anim calcmode="lin" valueType="num">
                                      <p:cBhvr>
                                        <p:cTn id="27" dur="1000" fill="hold"/>
                                        <p:tgtEl>
                                          <p:spTgt spid="10"/>
                                        </p:tgtEl>
                                        <p:attrNameLst>
                                          <p:attrName>ppt_x</p:attrName>
                                        </p:attrNameLst>
                                      </p:cBhvr>
                                      <p:tavLst>
                                        <p:tav tm="0">
                                          <p:val>
                                            <p:strVal val="#ppt_x"/>
                                          </p:val>
                                        </p:tav>
                                        <p:tav tm="100000">
                                          <p:val>
                                            <p:strVal val="#ppt_x"/>
                                          </p:val>
                                        </p:tav>
                                      </p:tavLst>
                                    </p:anim>
                                    <p:anim calcmode="lin" valueType="num">
                                      <p:cBhvr>
                                        <p:cTn id="28"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nodeType="clickEffect">
                                  <p:stCondLst>
                                    <p:cond delay="0"/>
                                  </p:stCondLst>
                                  <p:childTnLst>
                                    <p:set>
                                      <p:cBhvr>
                                        <p:cTn id="32" dur="1" fill="hold">
                                          <p:stCondLst>
                                            <p:cond delay="0"/>
                                          </p:stCondLst>
                                        </p:cTn>
                                        <p:tgtEl>
                                          <p:spTgt spid="13"/>
                                        </p:tgtEl>
                                        <p:attrNameLst>
                                          <p:attrName>style.visibility</p:attrName>
                                        </p:attrNameLst>
                                      </p:cBhvr>
                                      <p:to>
                                        <p:strVal val="visible"/>
                                      </p:to>
                                    </p:set>
                                    <p:animEffect transition="in" filter="fade">
                                      <p:cBhvr>
                                        <p:cTn id="33" dur="1000"/>
                                        <p:tgtEl>
                                          <p:spTgt spid="13"/>
                                        </p:tgtEl>
                                      </p:cBhvr>
                                    </p:animEffect>
                                    <p:anim calcmode="lin" valueType="num">
                                      <p:cBhvr>
                                        <p:cTn id="34" dur="1000" fill="hold"/>
                                        <p:tgtEl>
                                          <p:spTgt spid="13"/>
                                        </p:tgtEl>
                                        <p:attrNameLst>
                                          <p:attrName>ppt_x</p:attrName>
                                        </p:attrNameLst>
                                      </p:cBhvr>
                                      <p:tavLst>
                                        <p:tav tm="0">
                                          <p:val>
                                            <p:strVal val="#ppt_x"/>
                                          </p:val>
                                        </p:tav>
                                        <p:tav tm="100000">
                                          <p:val>
                                            <p:strVal val="#ppt_x"/>
                                          </p:val>
                                        </p:tav>
                                      </p:tavLst>
                                    </p:anim>
                                    <p:anim calcmode="lin" valueType="num">
                                      <p:cBhvr>
                                        <p:cTn id="35"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 name="Group 19"/>
          <p:cNvGrpSpPr/>
          <p:nvPr/>
        </p:nvGrpSpPr>
        <p:grpSpPr>
          <a:xfrm>
            <a:off x="5004048" y="1550738"/>
            <a:ext cx="3312368" cy="4684339"/>
            <a:chOff x="5004048" y="1550738"/>
            <a:chExt cx="3312368" cy="4684339"/>
          </a:xfrm>
        </p:grpSpPr>
        <p:pic>
          <p:nvPicPr>
            <p:cNvPr id="5" name="Picture 4"/>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5004048" y="1550738"/>
              <a:ext cx="3312368" cy="4684339"/>
            </a:xfrm>
            <a:prstGeom prst="rect">
              <a:avLst/>
            </a:prstGeom>
          </p:spPr>
        </p:pic>
        <p:sp>
          <p:nvSpPr>
            <p:cNvPr id="15" name="Rounded Rectangle 14"/>
            <p:cNvSpPr/>
            <p:nvPr/>
          </p:nvSpPr>
          <p:spPr>
            <a:xfrm>
              <a:off x="5580112" y="2204864"/>
              <a:ext cx="2160240" cy="3312368"/>
            </a:xfrm>
            <a:prstGeom prst="roundRect">
              <a:avLst>
                <a:gd name="adj" fmla="val 2166"/>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7" name="Rectangle 16"/>
          <p:cNvSpPr/>
          <p:nvPr/>
        </p:nvSpPr>
        <p:spPr>
          <a:xfrm>
            <a:off x="5800632" y="2642989"/>
            <a:ext cx="1738207" cy="506581"/>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Rectangle 18"/>
          <p:cNvSpPr/>
          <p:nvPr/>
        </p:nvSpPr>
        <p:spPr>
          <a:xfrm>
            <a:off x="766424" y="3502938"/>
            <a:ext cx="3825875" cy="2611343"/>
          </a:xfrm>
          <a:prstGeom prst="rect">
            <a:avLst/>
          </a:prstGeom>
          <a:solidFill>
            <a:srgbClr val="8D358B"/>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eaLnBrk="1" fontAlgn="auto" hangingPunct="1">
              <a:spcBef>
                <a:spcPts val="0"/>
              </a:spcBef>
              <a:spcAft>
                <a:spcPts val="0"/>
              </a:spcAft>
              <a:defRPr/>
            </a:pPr>
            <a:r>
              <a:rPr lang="en-GB" dirty="0"/>
              <a:t>Some children phone </a:t>
            </a:r>
            <a:r>
              <a:rPr lang="en-GB" dirty="0" err="1"/>
              <a:t>Childline</a:t>
            </a:r>
            <a:r>
              <a:rPr lang="en-GB" dirty="0"/>
              <a:t> on </a:t>
            </a:r>
            <a:r>
              <a:rPr lang="en-GB" b="1" dirty="0"/>
              <a:t>0800 1111 </a:t>
            </a:r>
            <a:r>
              <a:rPr lang="en-GB" dirty="0"/>
              <a:t>when they need to talk about something that has happened. When children call this number a person answers whom they can trust. They will then get the support and advice to report or deal with whatever has happened.</a:t>
            </a:r>
          </a:p>
        </p:txBody>
      </p:sp>
      <p:sp>
        <p:nvSpPr>
          <p:cNvPr id="23555" name="Title 1"/>
          <p:cNvSpPr>
            <a:spLocks noGrp="1"/>
          </p:cNvSpPr>
          <p:nvPr>
            <p:ph type="title"/>
          </p:nvPr>
        </p:nvSpPr>
        <p:spPr>
          <a:xfrm>
            <a:off x="452438" y="479425"/>
            <a:ext cx="8220075" cy="993775"/>
          </a:xfrm>
        </p:spPr>
        <p:txBody>
          <a:bodyPr/>
          <a:lstStyle/>
          <a:p>
            <a:r>
              <a:rPr lang="en-GB" altLang="en-US" sz="3600"/>
              <a:t>Staying Safe and Healthy</a:t>
            </a:r>
          </a:p>
        </p:txBody>
      </p:sp>
      <p:sp>
        <p:nvSpPr>
          <p:cNvPr id="3" name="Rectangle 2"/>
          <p:cNvSpPr>
            <a:spLocks noChangeArrowheads="1"/>
          </p:cNvSpPr>
          <p:nvPr/>
        </p:nvSpPr>
        <p:spPr bwMode="auto">
          <a:xfrm>
            <a:off x="746125" y="1471613"/>
            <a:ext cx="3825875" cy="203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r>
              <a:rPr lang="en-GB" altLang="en-US" dirty="0"/>
              <a:t>It can be difficult to speak up sometimes when we don't feel safe or someone has made us feel uncomfortable. Being brave enough to speak up takes a lot of courage, but it's really important that we do, so that someone can help.</a:t>
            </a:r>
          </a:p>
        </p:txBody>
      </p:sp>
      <p:pic>
        <p:nvPicPr>
          <p:cNvPr id="23557" name="Whole Class"/>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7553325" y="542925"/>
            <a:ext cx="1238250"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Oval 15"/>
          <p:cNvSpPr/>
          <p:nvPr/>
        </p:nvSpPr>
        <p:spPr>
          <a:xfrm>
            <a:off x="5800633" y="3409625"/>
            <a:ext cx="433978" cy="433978"/>
          </a:xfrm>
          <a:prstGeom prst="ellipse">
            <a:avLst/>
          </a:prstGeom>
          <a:solidFill>
            <a:srgbClr val="8D358B"/>
          </a:solidFill>
          <a:ln>
            <a:solidFill>
              <a:srgbClr val="0092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1</a:t>
            </a:r>
          </a:p>
        </p:txBody>
      </p:sp>
      <p:sp>
        <p:nvSpPr>
          <p:cNvPr id="21" name="Oval 20"/>
          <p:cNvSpPr/>
          <p:nvPr/>
        </p:nvSpPr>
        <p:spPr>
          <a:xfrm>
            <a:off x="6449670" y="3409625"/>
            <a:ext cx="433978" cy="433978"/>
          </a:xfrm>
          <a:prstGeom prst="ellipse">
            <a:avLst/>
          </a:prstGeom>
          <a:solidFill>
            <a:srgbClr val="8D358B"/>
          </a:solidFill>
          <a:ln>
            <a:solidFill>
              <a:srgbClr val="0092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2</a:t>
            </a:r>
          </a:p>
        </p:txBody>
      </p:sp>
      <p:sp>
        <p:nvSpPr>
          <p:cNvPr id="22" name="Oval 21"/>
          <p:cNvSpPr/>
          <p:nvPr/>
        </p:nvSpPr>
        <p:spPr>
          <a:xfrm>
            <a:off x="7123232" y="3409625"/>
            <a:ext cx="433978" cy="433978"/>
          </a:xfrm>
          <a:prstGeom prst="ellipse">
            <a:avLst/>
          </a:prstGeom>
          <a:solidFill>
            <a:srgbClr val="8D358B"/>
          </a:solidFill>
          <a:ln>
            <a:solidFill>
              <a:srgbClr val="0092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3</a:t>
            </a:r>
          </a:p>
        </p:txBody>
      </p:sp>
      <p:sp>
        <p:nvSpPr>
          <p:cNvPr id="23" name="Oval 22"/>
          <p:cNvSpPr/>
          <p:nvPr/>
        </p:nvSpPr>
        <p:spPr>
          <a:xfrm>
            <a:off x="5800633" y="3921141"/>
            <a:ext cx="433978" cy="433978"/>
          </a:xfrm>
          <a:prstGeom prst="ellipse">
            <a:avLst/>
          </a:prstGeom>
          <a:solidFill>
            <a:srgbClr val="8D358B"/>
          </a:solidFill>
          <a:ln>
            <a:solidFill>
              <a:srgbClr val="0092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4</a:t>
            </a:r>
          </a:p>
        </p:txBody>
      </p:sp>
      <p:sp>
        <p:nvSpPr>
          <p:cNvPr id="24" name="Oval 23"/>
          <p:cNvSpPr/>
          <p:nvPr/>
        </p:nvSpPr>
        <p:spPr>
          <a:xfrm>
            <a:off x="6449670" y="3921141"/>
            <a:ext cx="433978" cy="433978"/>
          </a:xfrm>
          <a:prstGeom prst="ellipse">
            <a:avLst/>
          </a:prstGeom>
          <a:solidFill>
            <a:srgbClr val="8D358B"/>
          </a:solidFill>
          <a:ln>
            <a:solidFill>
              <a:srgbClr val="0092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5</a:t>
            </a:r>
          </a:p>
        </p:txBody>
      </p:sp>
      <p:sp>
        <p:nvSpPr>
          <p:cNvPr id="25" name="Oval 24"/>
          <p:cNvSpPr/>
          <p:nvPr/>
        </p:nvSpPr>
        <p:spPr>
          <a:xfrm>
            <a:off x="7123232" y="3921141"/>
            <a:ext cx="433978" cy="433978"/>
          </a:xfrm>
          <a:prstGeom prst="ellipse">
            <a:avLst/>
          </a:prstGeom>
          <a:solidFill>
            <a:srgbClr val="8D358B"/>
          </a:solidFill>
          <a:ln>
            <a:solidFill>
              <a:srgbClr val="0092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6</a:t>
            </a:r>
          </a:p>
        </p:txBody>
      </p:sp>
      <p:sp>
        <p:nvSpPr>
          <p:cNvPr id="26" name="Oval 25"/>
          <p:cNvSpPr/>
          <p:nvPr/>
        </p:nvSpPr>
        <p:spPr>
          <a:xfrm>
            <a:off x="5800633" y="4432657"/>
            <a:ext cx="433978" cy="433978"/>
          </a:xfrm>
          <a:prstGeom prst="ellipse">
            <a:avLst/>
          </a:prstGeom>
          <a:solidFill>
            <a:srgbClr val="8D358B"/>
          </a:solidFill>
          <a:ln>
            <a:solidFill>
              <a:srgbClr val="0092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7</a:t>
            </a:r>
          </a:p>
        </p:txBody>
      </p:sp>
      <p:sp>
        <p:nvSpPr>
          <p:cNvPr id="27" name="Oval 26"/>
          <p:cNvSpPr/>
          <p:nvPr/>
        </p:nvSpPr>
        <p:spPr>
          <a:xfrm>
            <a:off x="6449670" y="4432657"/>
            <a:ext cx="433978" cy="433978"/>
          </a:xfrm>
          <a:prstGeom prst="ellipse">
            <a:avLst/>
          </a:prstGeom>
          <a:solidFill>
            <a:srgbClr val="8D358B"/>
          </a:solidFill>
          <a:ln>
            <a:solidFill>
              <a:srgbClr val="0092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8</a:t>
            </a:r>
          </a:p>
        </p:txBody>
      </p:sp>
      <p:sp>
        <p:nvSpPr>
          <p:cNvPr id="28" name="Oval 27"/>
          <p:cNvSpPr/>
          <p:nvPr/>
        </p:nvSpPr>
        <p:spPr>
          <a:xfrm>
            <a:off x="7123232" y="4432657"/>
            <a:ext cx="433978" cy="433978"/>
          </a:xfrm>
          <a:prstGeom prst="ellipse">
            <a:avLst/>
          </a:prstGeom>
          <a:solidFill>
            <a:srgbClr val="8D358B"/>
          </a:solidFill>
          <a:ln>
            <a:solidFill>
              <a:srgbClr val="0092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9</a:t>
            </a:r>
          </a:p>
        </p:txBody>
      </p:sp>
      <p:sp>
        <p:nvSpPr>
          <p:cNvPr id="29" name="Oval 28"/>
          <p:cNvSpPr/>
          <p:nvPr/>
        </p:nvSpPr>
        <p:spPr>
          <a:xfrm>
            <a:off x="5782263" y="4939238"/>
            <a:ext cx="433978" cy="433978"/>
          </a:xfrm>
          <a:prstGeom prst="ellipse">
            <a:avLst/>
          </a:prstGeom>
          <a:solidFill>
            <a:srgbClr val="8D358B"/>
          </a:solidFill>
          <a:ln>
            <a:solidFill>
              <a:srgbClr val="0092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a:t>
            </a:r>
          </a:p>
        </p:txBody>
      </p:sp>
      <p:sp>
        <p:nvSpPr>
          <p:cNvPr id="30" name="Oval 29"/>
          <p:cNvSpPr/>
          <p:nvPr/>
        </p:nvSpPr>
        <p:spPr>
          <a:xfrm>
            <a:off x="6449670" y="4939238"/>
            <a:ext cx="433978" cy="433978"/>
          </a:xfrm>
          <a:prstGeom prst="ellipse">
            <a:avLst/>
          </a:prstGeom>
          <a:solidFill>
            <a:srgbClr val="8D358B"/>
          </a:solidFill>
          <a:ln>
            <a:solidFill>
              <a:srgbClr val="0092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0</a:t>
            </a:r>
          </a:p>
        </p:txBody>
      </p:sp>
      <p:sp>
        <p:nvSpPr>
          <p:cNvPr id="31" name="Oval 30"/>
          <p:cNvSpPr/>
          <p:nvPr/>
        </p:nvSpPr>
        <p:spPr>
          <a:xfrm>
            <a:off x="7104862" y="4939238"/>
            <a:ext cx="433978" cy="433978"/>
          </a:xfrm>
          <a:prstGeom prst="ellipse">
            <a:avLst/>
          </a:prstGeom>
          <a:solidFill>
            <a:srgbClr val="8D358B"/>
          </a:solidFill>
          <a:ln>
            <a:solidFill>
              <a:srgbClr val="0092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a:t>
            </a:r>
          </a:p>
        </p:txBody>
      </p:sp>
      <p:sp>
        <p:nvSpPr>
          <p:cNvPr id="23552" name="Rectangle 23551"/>
          <p:cNvSpPr/>
          <p:nvPr/>
        </p:nvSpPr>
        <p:spPr>
          <a:xfrm>
            <a:off x="5831856" y="2662615"/>
            <a:ext cx="314813" cy="461665"/>
          </a:xfrm>
          <a:prstGeom prst="rect">
            <a:avLst/>
          </a:prstGeom>
        </p:spPr>
        <p:txBody>
          <a:bodyPr wrap="square">
            <a:spAutoFit/>
          </a:bodyPr>
          <a:lstStyle/>
          <a:p>
            <a:r>
              <a:rPr lang="en-GB" sz="2400" b="1" dirty="0"/>
              <a:t>0</a:t>
            </a:r>
          </a:p>
        </p:txBody>
      </p:sp>
      <p:sp>
        <p:nvSpPr>
          <p:cNvPr id="38" name="Rectangle 37"/>
          <p:cNvSpPr/>
          <p:nvPr/>
        </p:nvSpPr>
        <p:spPr>
          <a:xfrm>
            <a:off x="6019342" y="2662615"/>
            <a:ext cx="314813" cy="461665"/>
          </a:xfrm>
          <a:prstGeom prst="rect">
            <a:avLst/>
          </a:prstGeom>
        </p:spPr>
        <p:txBody>
          <a:bodyPr wrap="square">
            <a:spAutoFit/>
          </a:bodyPr>
          <a:lstStyle/>
          <a:p>
            <a:r>
              <a:rPr lang="en-GB" sz="2400" b="1" dirty="0"/>
              <a:t>8</a:t>
            </a:r>
          </a:p>
        </p:txBody>
      </p:sp>
      <p:sp>
        <p:nvSpPr>
          <p:cNvPr id="39" name="Rectangle 38"/>
          <p:cNvSpPr/>
          <p:nvPr/>
        </p:nvSpPr>
        <p:spPr>
          <a:xfrm>
            <a:off x="6391343" y="2662615"/>
            <a:ext cx="314813" cy="461665"/>
          </a:xfrm>
          <a:prstGeom prst="rect">
            <a:avLst/>
          </a:prstGeom>
        </p:spPr>
        <p:txBody>
          <a:bodyPr wrap="square">
            <a:spAutoFit/>
          </a:bodyPr>
          <a:lstStyle/>
          <a:p>
            <a:r>
              <a:rPr lang="en-GB" sz="2400" b="1" dirty="0"/>
              <a:t>0</a:t>
            </a:r>
          </a:p>
        </p:txBody>
      </p:sp>
      <p:sp>
        <p:nvSpPr>
          <p:cNvPr id="40" name="Rectangle 39"/>
          <p:cNvSpPr/>
          <p:nvPr/>
        </p:nvSpPr>
        <p:spPr>
          <a:xfrm>
            <a:off x="6197054" y="2662615"/>
            <a:ext cx="314813" cy="461665"/>
          </a:xfrm>
          <a:prstGeom prst="rect">
            <a:avLst/>
          </a:prstGeom>
        </p:spPr>
        <p:txBody>
          <a:bodyPr wrap="square">
            <a:spAutoFit/>
          </a:bodyPr>
          <a:lstStyle/>
          <a:p>
            <a:r>
              <a:rPr lang="en-GB" sz="2400" b="1" dirty="0"/>
              <a:t>0</a:t>
            </a:r>
          </a:p>
        </p:txBody>
      </p:sp>
      <p:sp>
        <p:nvSpPr>
          <p:cNvPr id="41" name="Rectangle 40"/>
          <p:cNvSpPr/>
          <p:nvPr/>
        </p:nvSpPr>
        <p:spPr>
          <a:xfrm>
            <a:off x="7066000" y="2655900"/>
            <a:ext cx="314813" cy="461665"/>
          </a:xfrm>
          <a:prstGeom prst="rect">
            <a:avLst/>
          </a:prstGeom>
        </p:spPr>
        <p:txBody>
          <a:bodyPr wrap="square">
            <a:spAutoFit/>
          </a:bodyPr>
          <a:lstStyle/>
          <a:p>
            <a:r>
              <a:rPr lang="en-GB" sz="2400" b="1" dirty="0"/>
              <a:t>1</a:t>
            </a:r>
          </a:p>
        </p:txBody>
      </p:sp>
      <p:sp>
        <p:nvSpPr>
          <p:cNvPr id="42" name="Rectangle 41"/>
          <p:cNvSpPr/>
          <p:nvPr/>
        </p:nvSpPr>
        <p:spPr>
          <a:xfrm>
            <a:off x="6876749" y="2655900"/>
            <a:ext cx="314813" cy="461665"/>
          </a:xfrm>
          <a:prstGeom prst="rect">
            <a:avLst/>
          </a:prstGeom>
        </p:spPr>
        <p:txBody>
          <a:bodyPr wrap="square">
            <a:spAutoFit/>
          </a:bodyPr>
          <a:lstStyle/>
          <a:p>
            <a:r>
              <a:rPr lang="en-GB" sz="2400" b="1" dirty="0"/>
              <a:t>1</a:t>
            </a:r>
          </a:p>
        </p:txBody>
      </p:sp>
      <p:sp>
        <p:nvSpPr>
          <p:cNvPr id="43" name="Rectangle 42"/>
          <p:cNvSpPr/>
          <p:nvPr/>
        </p:nvSpPr>
        <p:spPr>
          <a:xfrm>
            <a:off x="6687498" y="2655900"/>
            <a:ext cx="314813" cy="461665"/>
          </a:xfrm>
          <a:prstGeom prst="rect">
            <a:avLst/>
          </a:prstGeom>
        </p:spPr>
        <p:txBody>
          <a:bodyPr wrap="square">
            <a:spAutoFit/>
          </a:bodyPr>
          <a:lstStyle/>
          <a:p>
            <a:r>
              <a:rPr lang="en-GB" sz="2400" b="1" dirty="0"/>
              <a:t>1</a:t>
            </a:r>
          </a:p>
        </p:txBody>
      </p:sp>
      <p:sp>
        <p:nvSpPr>
          <p:cNvPr id="45" name="Rectangle 44"/>
          <p:cNvSpPr/>
          <p:nvPr/>
        </p:nvSpPr>
        <p:spPr>
          <a:xfrm>
            <a:off x="7255250" y="2655900"/>
            <a:ext cx="314813" cy="461665"/>
          </a:xfrm>
          <a:prstGeom prst="rect">
            <a:avLst/>
          </a:prstGeom>
        </p:spPr>
        <p:txBody>
          <a:bodyPr wrap="square">
            <a:spAutoFit/>
          </a:bodyPr>
          <a:lstStyle/>
          <a:p>
            <a:r>
              <a:rPr lang="en-GB" sz="2400" b="1" dirty="0"/>
              <a:t>1</a:t>
            </a:r>
          </a:p>
        </p:txBody>
      </p:sp>
      <p:pic>
        <p:nvPicPr>
          <p:cNvPr id="23554" name="Picture 23553"/>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6829611" y="1505074"/>
            <a:ext cx="1710679" cy="4909715"/>
          </a:xfrm>
          <a:prstGeom prst="rect">
            <a:avLst/>
          </a:prstGeom>
        </p:spPr>
      </p:pic>
      <p:pic>
        <p:nvPicPr>
          <p:cNvPr id="23558" name="Picture 23557"/>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4648115" y="1444989"/>
            <a:ext cx="2012117" cy="4978159"/>
          </a:xfrm>
          <a:prstGeom prst="rect">
            <a:avLst/>
          </a:prstGeom>
        </p:spPr>
      </p:pic>
    </p:spTree>
    <p:extLst>
      <p:ext uri="{BB962C8B-B14F-4D97-AF65-F5344CB8AC3E}">
        <p14:creationId xmlns:p14="http://schemas.microsoft.com/office/powerpoint/2010/main" val="7962185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par>
                          <p:cTn id="7" fill="hold">
                            <p:stCondLst>
                              <p:cond delay="0"/>
                            </p:stCondLst>
                            <p:childTnLst>
                              <p:par>
                                <p:cTn id="8" presetID="10" presetClass="entr" presetSubtype="0" fill="hold" nodeType="afterEffect">
                                  <p:stCondLst>
                                    <p:cond delay="0"/>
                                  </p:stCondLst>
                                  <p:childTnLst>
                                    <p:set>
                                      <p:cBhvr>
                                        <p:cTn id="9" dur="1" fill="hold">
                                          <p:stCondLst>
                                            <p:cond delay="0"/>
                                          </p:stCondLst>
                                        </p:cTn>
                                        <p:tgtEl>
                                          <p:spTgt spid="23558"/>
                                        </p:tgtEl>
                                        <p:attrNameLst>
                                          <p:attrName>style.visibility</p:attrName>
                                        </p:attrNameLst>
                                      </p:cBhvr>
                                      <p:to>
                                        <p:strVal val="visible"/>
                                      </p:to>
                                    </p:set>
                                    <p:animEffect transition="in" filter="fade">
                                      <p:cBhvr>
                                        <p:cTn id="10" dur="500"/>
                                        <p:tgtEl>
                                          <p:spTgt spid="23558"/>
                                        </p:tgtEl>
                                      </p:cBhvr>
                                    </p:animEffect>
                                  </p:childTnLst>
                                </p:cTn>
                              </p:par>
                            </p:childTnLst>
                          </p:cTn>
                        </p:par>
                        <p:par>
                          <p:cTn id="11" fill="hold">
                            <p:stCondLst>
                              <p:cond delay="500"/>
                            </p:stCondLst>
                            <p:childTnLst>
                              <p:par>
                                <p:cTn id="12" presetID="10" presetClass="entr" presetSubtype="0" fill="hold" nodeType="afterEffect">
                                  <p:stCondLst>
                                    <p:cond delay="0"/>
                                  </p:stCondLst>
                                  <p:childTnLst>
                                    <p:set>
                                      <p:cBhvr>
                                        <p:cTn id="13" dur="1" fill="hold">
                                          <p:stCondLst>
                                            <p:cond delay="0"/>
                                          </p:stCondLst>
                                        </p:cTn>
                                        <p:tgtEl>
                                          <p:spTgt spid="23554"/>
                                        </p:tgtEl>
                                        <p:attrNameLst>
                                          <p:attrName>style.visibility</p:attrName>
                                        </p:attrNameLst>
                                      </p:cBhvr>
                                      <p:to>
                                        <p:strVal val="visible"/>
                                      </p:to>
                                    </p:set>
                                    <p:animEffect transition="in" filter="fade">
                                      <p:cBhvr>
                                        <p:cTn id="14" dur="500"/>
                                        <p:tgtEl>
                                          <p:spTgt spid="23554"/>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8" fill="hold" grpId="0" nodeType="clickEffect">
                                  <p:stCondLst>
                                    <p:cond delay="0"/>
                                  </p:stCondLst>
                                  <p:childTnLst>
                                    <p:set>
                                      <p:cBhvr>
                                        <p:cTn id="18" dur="1" fill="hold">
                                          <p:stCondLst>
                                            <p:cond delay="0"/>
                                          </p:stCondLst>
                                        </p:cTn>
                                        <p:tgtEl>
                                          <p:spTgt spid="19"/>
                                        </p:tgtEl>
                                        <p:attrNameLst>
                                          <p:attrName>style.visibility</p:attrName>
                                        </p:attrNameLst>
                                      </p:cBhvr>
                                      <p:to>
                                        <p:strVal val="visible"/>
                                      </p:to>
                                    </p:set>
                                    <p:animEffect transition="in" filter="wipe(left)">
                                      <p:cBhvr>
                                        <p:cTn id="19" dur="500"/>
                                        <p:tgtEl>
                                          <p:spTgt spid="19"/>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3" nodeType="clickEffect">
                                  <p:stCondLst>
                                    <p:cond delay="0"/>
                                  </p:stCondLst>
                                  <p:childTnLst>
                                    <p:set>
                                      <p:cBhvr>
                                        <p:cTn id="23" dur="1" fill="hold">
                                          <p:stCondLst>
                                            <p:cond delay="0"/>
                                          </p:stCondLst>
                                        </p:cTn>
                                        <p:tgtEl>
                                          <p:spTgt spid="30"/>
                                        </p:tgtEl>
                                        <p:attrNameLst>
                                          <p:attrName>style.visibility</p:attrName>
                                        </p:attrNameLst>
                                      </p:cBhvr>
                                      <p:to>
                                        <p:strVal val="visible"/>
                                      </p:to>
                                    </p:set>
                                    <p:animEffect transition="in" filter="fade">
                                      <p:cBhvr>
                                        <p:cTn id="24" dur="500"/>
                                        <p:tgtEl>
                                          <p:spTgt spid="30"/>
                                        </p:tgtEl>
                                      </p:cBhvr>
                                    </p:animEffect>
                                  </p:childTnLst>
                                </p:cTn>
                              </p:par>
                              <p:par>
                                <p:cTn id="25" presetID="10" presetClass="entr" presetSubtype="0" fill="hold" grpId="1" nodeType="withEffect">
                                  <p:stCondLst>
                                    <p:cond delay="0"/>
                                  </p:stCondLst>
                                  <p:childTnLst>
                                    <p:set>
                                      <p:cBhvr>
                                        <p:cTn id="26" dur="1" fill="hold">
                                          <p:stCondLst>
                                            <p:cond delay="0"/>
                                          </p:stCondLst>
                                        </p:cTn>
                                        <p:tgtEl>
                                          <p:spTgt spid="27"/>
                                        </p:tgtEl>
                                        <p:attrNameLst>
                                          <p:attrName>style.visibility</p:attrName>
                                        </p:attrNameLst>
                                      </p:cBhvr>
                                      <p:to>
                                        <p:strVal val="visible"/>
                                      </p:to>
                                    </p:set>
                                    <p:animEffect transition="in" filter="fade">
                                      <p:cBhvr>
                                        <p:cTn id="27" dur="500"/>
                                        <p:tgtEl>
                                          <p:spTgt spid="27"/>
                                        </p:tgtEl>
                                      </p:cBhvr>
                                    </p:animEffect>
                                  </p:childTnLst>
                                </p:cTn>
                              </p:par>
                              <p:par>
                                <p:cTn id="28" presetID="10" presetClass="entr" presetSubtype="0" fill="hold" grpId="4" nodeType="with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fade">
                                      <p:cBhvr>
                                        <p:cTn id="30" dur="500"/>
                                        <p:tgtEl>
                                          <p:spTgt spid="16"/>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17"/>
                                        </p:tgtEl>
                                        <p:attrNameLst>
                                          <p:attrName>style.visibility</p:attrName>
                                        </p:attrNameLst>
                                      </p:cBhvr>
                                      <p:to>
                                        <p:strVal val="visible"/>
                                      </p:to>
                                    </p:set>
                                    <p:animEffect transition="in" filter="fade">
                                      <p:cBhvr>
                                        <p:cTn id="33" dur="500"/>
                                        <p:tgtEl>
                                          <p:spTgt spid="17"/>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21"/>
                                        </p:tgtEl>
                                        <p:attrNameLst>
                                          <p:attrName>style.visibility</p:attrName>
                                        </p:attrNameLst>
                                      </p:cBhvr>
                                      <p:to>
                                        <p:strVal val="visible"/>
                                      </p:to>
                                    </p:set>
                                    <p:animEffect transition="in" filter="fade">
                                      <p:cBhvr>
                                        <p:cTn id="36" dur="500"/>
                                        <p:tgtEl>
                                          <p:spTgt spid="21"/>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22"/>
                                        </p:tgtEl>
                                        <p:attrNameLst>
                                          <p:attrName>style.visibility</p:attrName>
                                        </p:attrNameLst>
                                      </p:cBhvr>
                                      <p:to>
                                        <p:strVal val="visible"/>
                                      </p:to>
                                    </p:set>
                                    <p:animEffect transition="in" filter="fade">
                                      <p:cBhvr>
                                        <p:cTn id="39" dur="500"/>
                                        <p:tgtEl>
                                          <p:spTgt spid="22"/>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23"/>
                                        </p:tgtEl>
                                        <p:attrNameLst>
                                          <p:attrName>style.visibility</p:attrName>
                                        </p:attrNameLst>
                                      </p:cBhvr>
                                      <p:to>
                                        <p:strVal val="visible"/>
                                      </p:to>
                                    </p:set>
                                    <p:animEffect transition="in" filter="fade">
                                      <p:cBhvr>
                                        <p:cTn id="42" dur="500"/>
                                        <p:tgtEl>
                                          <p:spTgt spid="23"/>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24"/>
                                        </p:tgtEl>
                                        <p:attrNameLst>
                                          <p:attrName>style.visibility</p:attrName>
                                        </p:attrNameLst>
                                      </p:cBhvr>
                                      <p:to>
                                        <p:strVal val="visible"/>
                                      </p:to>
                                    </p:set>
                                    <p:animEffect transition="in" filter="fade">
                                      <p:cBhvr>
                                        <p:cTn id="45" dur="500"/>
                                        <p:tgtEl>
                                          <p:spTgt spid="24"/>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25"/>
                                        </p:tgtEl>
                                        <p:attrNameLst>
                                          <p:attrName>style.visibility</p:attrName>
                                        </p:attrNameLst>
                                      </p:cBhvr>
                                      <p:to>
                                        <p:strVal val="visible"/>
                                      </p:to>
                                    </p:set>
                                    <p:animEffect transition="in" filter="fade">
                                      <p:cBhvr>
                                        <p:cTn id="48" dur="500"/>
                                        <p:tgtEl>
                                          <p:spTgt spid="25"/>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26"/>
                                        </p:tgtEl>
                                        <p:attrNameLst>
                                          <p:attrName>style.visibility</p:attrName>
                                        </p:attrNameLst>
                                      </p:cBhvr>
                                      <p:to>
                                        <p:strVal val="visible"/>
                                      </p:to>
                                    </p:set>
                                    <p:animEffect transition="in" filter="fade">
                                      <p:cBhvr>
                                        <p:cTn id="51" dur="500"/>
                                        <p:tgtEl>
                                          <p:spTgt spid="26"/>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28"/>
                                        </p:tgtEl>
                                        <p:attrNameLst>
                                          <p:attrName>style.visibility</p:attrName>
                                        </p:attrNameLst>
                                      </p:cBhvr>
                                      <p:to>
                                        <p:strVal val="visible"/>
                                      </p:to>
                                    </p:set>
                                    <p:animEffect transition="in" filter="fade">
                                      <p:cBhvr>
                                        <p:cTn id="54" dur="500"/>
                                        <p:tgtEl>
                                          <p:spTgt spid="28"/>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29"/>
                                        </p:tgtEl>
                                        <p:attrNameLst>
                                          <p:attrName>style.visibility</p:attrName>
                                        </p:attrNameLst>
                                      </p:cBhvr>
                                      <p:to>
                                        <p:strVal val="visible"/>
                                      </p:to>
                                    </p:set>
                                    <p:animEffect transition="in" filter="fade">
                                      <p:cBhvr>
                                        <p:cTn id="57" dur="500"/>
                                        <p:tgtEl>
                                          <p:spTgt spid="29"/>
                                        </p:tgtEl>
                                      </p:cBhvr>
                                    </p:animEffect>
                                  </p:childTnLst>
                                </p:cTn>
                              </p:par>
                              <p:par>
                                <p:cTn id="58" presetID="10" presetClass="entr" presetSubtype="0" fill="hold" grpId="0" nodeType="withEffect">
                                  <p:stCondLst>
                                    <p:cond delay="0"/>
                                  </p:stCondLst>
                                  <p:childTnLst>
                                    <p:set>
                                      <p:cBhvr>
                                        <p:cTn id="59" dur="1" fill="hold">
                                          <p:stCondLst>
                                            <p:cond delay="0"/>
                                          </p:stCondLst>
                                        </p:cTn>
                                        <p:tgtEl>
                                          <p:spTgt spid="31"/>
                                        </p:tgtEl>
                                        <p:attrNameLst>
                                          <p:attrName>style.visibility</p:attrName>
                                        </p:attrNameLst>
                                      </p:cBhvr>
                                      <p:to>
                                        <p:strVal val="visible"/>
                                      </p:to>
                                    </p:set>
                                    <p:animEffect transition="in" filter="fade">
                                      <p:cBhvr>
                                        <p:cTn id="60" dur="500"/>
                                        <p:tgtEl>
                                          <p:spTgt spid="31"/>
                                        </p:tgtEl>
                                      </p:cBhvr>
                                    </p:animEffect>
                                  </p:childTnLst>
                                </p:cTn>
                              </p:par>
                              <p:par>
                                <p:cTn id="61" presetID="10" presetClass="entr" presetSubtype="0" fill="hold" nodeType="withEffect">
                                  <p:stCondLst>
                                    <p:cond delay="0"/>
                                  </p:stCondLst>
                                  <p:childTnLst>
                                    <p:set>
                                      <p:cBhvr>
                                        <p:cTn id="62" dur="1" fill="hold">
                                          <p:stCondLst>
                                            <p:cond delay="0"/>
                                          </p:stCondLst>
                                        </p:cTn>
                                        <p:tgtEl>
                                          <p:spTgt spid="20"/>
                                        </p:tgtEl>
                                        <p:attrNameLst>
                                          <p:attrName>style.visibility</p:attrName>
                                        </p:attrNameLst>
                                      </p:cBhvr>
                                      <p:to>
                                        <p:strVal val="visible"/>
                                      </p:to>
                                    </p:set>
                                    <p:animEffect transition="in" filter="fade">
                                      <p:cBhvr>
                                        <p:cTn id="63" dur="500"/>
                                        <p:tgtEl>
                                          <p:spTgt spid="20"/>
                                        </p:tgtEl>
                                      </p:cBhvr>
                                    </p:animEffect>
                                  </p:childTnLst>
                                </p:cTn>
                              </p:par>
                              <p:par>
                                <p:cTn id="64" presetID="10" presetClass="exit" presetSubtype="0" fill="hold" nodeType="withEffect">
                                  <p:stCondLst>
                                    <p:cond delay="0"/>
                                  </p:stCondLst>
                                  <p:childTnLst>
                                    <p:animEffect transition="out" filter="fade">
                                      <p:cBhvr>
                                        <p:cTn id="65" dur="500"/>
                                        <p:tgtEl>
                                          <p:spTgt spid="23558"/>
                                        </p:tgtEl>
                                      </p:cBhvr>
                                    </p:animEffect>
                                    <p:set>
                                      <p:cBhvr>
                                        <p:cTn id="66" dur="1" fill="hold">
                                          <p:stCondLst>
                                            <p:cond delay="499"/>
                                          </p:stCondLst>
                                        </p:cTn>
                                        <p:tgtEl>
                                          <p:spTgt spid="23558"/>
                                        </p:tgtEl>
                                        <p:attrNameLst>
                                          <p:attrName>style.visibility</p:attrName>
                                        </p:attrNameLst>
                                      </p:cBhvr>
                                      <p:to>
                                        <p:strVal val="hidden"/>
                                      </p:to>
                                    </p:set>
                                  </p:childTnLst>
                                </p:cTn>
                              </p:par>
                              <p:par>
                                <p:cTn id="67" presetID="10" presetClass="exit" presetSubtype="0" fill="hold" nodeType="withEffect">
                                  <p:stCondLst>
                                    <p:cond delay="0"/>
                                  </p:stCondLst>
                                  <p:childTnLst>
                                    <p:animEffect transition="out" filter="fade">
                                      <p:cBhvr>
                                        <p:cTn id="68" dur="500"/>
                                        <p:tgtEl>
                                          <p:spTgt spid="23554"/>
                                        </p:tgtEl>
                                      </p:cBhvr>
                                    </p:animEffect>
                                    <p:set>
                                      <p:cBhvr>
                                        <p:cTn id="69" dur="1" fill="hold">
                                          <p:stCondLst>
                                            <p:cond delay="499"/>
                                          </p:stCondLst>
                                        </p:cTn>
                                        <p:tgtEl>
                                          <p:spTgt spid="23554"/>
                                        </p:tgtEl>
                                        <p:attrNameLst>
                                          <p:attrName>style.visibility</p:attrName>
                                        </p:attrNameLst>
                                      </p:cBhvr>
                                      <p:to>
                                        <p:strVal val="hidden"/>
                                      </p:to>
                                    </p:set>
                                  </p:childTnLst>
                                </p:cTn>
                              </p:par>
                            </p:childTnLst>
                          </p:cTn>
                        </p:par>
                      </p:childTnLst>
                    </p:cTn>
                  </p:par>
                  <p:par>
                    <p:cTn id="70" fill="hold">
                      <p:stCondLst>
                        <p:cond delay="indefinite"/>
                      </p:stCondLst>
                      <p:childTnLst>
                        <p:par>
                          <p:cTn id="71" fill="hold">
                            <p:stCondLst>
                              <p:cond delay="0"/>
                            </p:stCondLst>
                            <p:childTnLst>
                              <p:par>
                                <p:cTn id="72" presetID="26" presetClass="emph" presetSubtype="0" fill="hold" grpId="0" nodeType="clickEffect">
                                  <p:stCondLst>
                                    <p:cond delay="0"/>
                                  </p:stCondLst>
                                  <p:childTnLst>
                                    <p:animEffect transition="out" filter="fade">
                                      <p:cBhvr>
                                        <p:cTn id="73" dur="500" tmFilter="0, 0; .2, .5; .8, .5; 1, 0"/>
                                        <p:tgtEl>
                                          <p:spTgt spid="30"/>
                                        </p:tgtEl>
                                      </p:cBhvr>
                                    </p:animEffect>
                                    <p:animScale>
                                      <p:cBhvr>
                                        <p:cTn id="74" dur="250" autoRev="1" fill="hold"/>
                                        <p:tgtEl>
                                          <p:spTgt spid="30"/>
                                        </p:tgtEl>
                                      </p:cBhvr>
                                      <p:by x="105000" y="105000"/>
                                    </p:animScale>
                                  </p:childTnLst>
                                </p:cTn>
                              </p:par>
                            </p:childTnLst>
                          </p:cTn>
                        </p:par>
                        <p:par>
                          <p:cTn id="75" fill="hold">
                            <p:stCondLst>
                              <p:cond delay="500"/>
                            </p:stCondLst>
                            <p:childTnLst>
                              <p:par>
                                <p:cTn id="76" presetID="10" presetClass="entr" presetSubtype="0" fill="hold" grpId="0" nodeType="afterEffect">
                                  <p:stCondLst>
                                    <p:cond delay="0"/>
                                  </p:stCondLst>
                                  <p:childTnLst>
                                    <p:set>
                                      <p:cBhvr>
                                        <p:cTn id="77" dur="1" fill="hold">
                                          <p:stCondLst>
                                            <p:cond delay="0"/>
                                          </p:stCondLst>
                                        </p:cTn>
                                        <p:tgtEl>
                                          <p:spTgt spid="23552"/>
                                        </p:tgtEl>
                                        <p:attrNameLst>
                                          <p:attrName>style.visibility</p:attrName>
                                        </p:attrNameLst>
                                      </p:cBhvr>
                                      <p:to>
                                        <p:strVal val="visible"/>
                                      </p:to>
                                    </p:set>
                                    <p:animEffect transition="in" filter="fade">
                                      <p:cBhvr>
                                        <p:cTn id="78" dur="500"/>
                                        <p:tgtEl>
                                          <p:spTgt spid="23552"/>
                                        </p:tgtEl>
                                      </p:cBhvr>
                                    </p:animEffect>
                                  </p:childTnLst>
                                </p:cTn>
                              </p:par>
                            </p:childTnLst>
                          </p:cTn>
                        </p:par>
                      </p:childTnLst>
                    </p:cTn>
                  </p:par>
                  <p:par>
                    <p:cTn id="79" fill="hold">
                      <p:stCondLst>
                        <p:cond delay="indefinite"/>
                      </p:stCondLst>
                      <p:childTnLst>
                        <p:par>
                          <p:cTn id="80" fill="hold">
                            <p:stCondLst>
                              <p:cond delay="0"/>
                            </p:stCondLst>
                            <p:childTnLst>
                              <p:par>
                                <p:cTn id="81" presetID="26" presetClass="emph" presetSubtype="0" fill="hold" grpId="0" nodeType="clickEffect">
                                  <p:stCondLst>
                                    <p:cond delay="0"/>
                                  </p:stCondLst>
                                  <p:childTnLst>
                                    <p:animEffect transition="out" filter="fade">
                                      <p:cBhvr>
                                        <p:cTn id="82" dur="500" tmFilter="0, 0; .2, .5; .8, .5; 1, 0"/>
                                        <p:tgtEl>
                                          <p:spTgt spid="27"/>
                                        </p:tgtEl>
                                      </p:cBhvr>
                                    </p:animEffect>
                                    <p:animScale>
                                      <p:cBhvr>
                                        <p:cTn id="83" dur="250" autoRev="1" fill="hold"/>
                                        <p:tgtEl>
                                          <p:spTgt spid="27"/>
                                        </p:tgtEl>
                                      </p:cBhvr>
                                      <p:by x="105000" y="105000"/>
                                    </p:animScale>
                                  </p:childTnLst>
                                </p:cTn>
                              </p:par>
                            </p:childTnLst>
                          </p:cTn>
                        </p:par>
                        <p:par>
                          <p:cTn id="84" fill="hold">
                            <p:stCondLst>
                              <p:cond delay="500"/>
                            </p:stCondLst>
                            <p:childTnLst>
                              <p:par>
                                <p:cTn id="85" presetID="10" presetClass="entr" presetSubtype="0" fill="hold" grpId="0" nodeType="afterEffect">
                                  <p:stCondLst>
                                    <p:cond delay="0"/>
                                  </p:stCondLst>
                                  <p:childTnLst>
                                    <p:set>
                                      <p:cBhvr>
                                        <p:cTn id="86" dur="1" fill="hold">
                                          <p:stCondLst>
                                            <p:cond delay="0"/>
                                          </p:stCondLst>
                                        </p:cTn>
                                        <p:tgtEl>
                                          <p:spTgt spid="38"/>
                                        </p:tgtEl>
                                        <p:attrNameLst>
                                          <p:attrName>style.visibility</p:attrName>
                                        </p:attrNameLst>
                                      </p:cBhvr>
                                      <p:to>
                                        <p:strVal val="visible"/>
                                      </p:to>
                                    </p:set>
                                    <p:animEffect transition="in" filter="fade">
                                      <p:cBhvr>
                                        <p:cTn id="87" dur="500"/>
                                        <p:tgtEl>
                                          <p:spTgt spid="38"/>
                                        </p:tgtEl>
                                      </p:cBhvr>
                                    </p:animEffect>
                                  </p:childTnLst>
                                </p:cTn>
                              </p:par>
                            </p:childTnLst>
                          </p:cTn>
                        </p:par>
                      </p:childTnLst>
                    </p:cTn>
                  </p:par>
                  <p:par>
                    <p:cTn id="88" fill="hold">
                      <p:stCondLst>
                        <p:cond delay="indefinite"/>
                      </p:stCondLst>
                      <p:childTnLst>
                        <p:par>
                          <p:cTn id="89" fill="hold">
                            <p:stCondLst>
                              <p:cond delay="0"/>
                            </p:stCondLst>
                            <p:childTnLst>
                              <p:par>
                                <p:cTn id="90" presetID="26" presetClass="emph" presetSubtype="0" fill="hold" grpId="1" nodeType="clickEffect">
                                  <p:stCondLst>
                                    <p:cond delay="0"/>
                                  </p:stCondLst>
                                  <p:childTnLst>
                                    <p:animEffect transition="out" filter="fade">
                                      <p:cBhvr>
                                        <p:cTn id="91" dur="500" tmFilter="0, 0; .2, .5; .8, .5; 1, 0"/>
                                        <p:tgtEl>
                                          <p:spTgt spid="30"/>
                                        </p:tgtEl>
                                      </p:cBhvr>
                                    </p:animEffect>
                                    <p:animScale>
                                      <p:cBhvr>
                                        <p:cTn id="92" dur="250" autoRev="1" fill="hold"/>
                                        <p:tgtEl>
                                          <p:spTgt spid="30"/>
                                        </p:tgtEl>
                                      </p:cBhvr>
                                      <p:by x="105000" y="105000"/>
                                    </p:animScale>
                                  </p:childTnLst>
                                </p:cTn>
                              </p:par>
                            </p:childTnLst>
                          </p:cTn>
                        </p:par>
                        <p:par>
                          <p:cTn id="93" fill="hold">
                            <p:stCondLst>
                              <p:cond delay="500"/>
                            </p:stCondLst>
                            <p:childTnLst>
                              <p:par>
                                <p:cTn id="94" presetID="10" presetClass="entr" presetSubtype="0" fill="hold" grpId="0" nodeType="afterEffect">
                                  <p:stCondLst>
                                    <p:cond delay="0"/>
                                  </p:stCondLst>
                                  <p:childTnLst>
                                    <p:set>
                                      <p:cBhvr>
                                        <p:cTn id="95" dur="1" fill="hold">
                                          <p:stCondLst>
                                            <p:cond delay="0"/>
                                          </p:stCondLst>
                                        </p:cTn>
                                        <p:tgtEl>
                                          <p:spTgt spid="40"/>
                                        </p:tgtEl>
                                        <p:attrNameLst>
                                          <p:attrName>style.visibility</p:attrName>
                                        </p:attrNameLst>
                                      </p:cBhvr>
                                      <p:to>
                                        <p:strVal val="visible"/>
                                      </p:to>
                                    </p:set>
                                    <p:animEffect transition="in" filter="fade">
                                      <p:cBhvr>
                                        <p:cTn id="96" dur="500"/>
                                        <p:tgtEl>
                                          <p:spTgt spid="40"/>
                                        </p:tgtEl>
                                      </p:cBhvr>
                                    </p:animEffect>
                                  </p:childTnLst>
                                </p:cTn>
                              </p:par>
                            </p:childTnLst>
                          </p:cTn>
                        </p:par>
                      </p:childTnLst>
                    </p:cTn>
                  </p:par>
                  <p:par>
                    <p:cTn id="97" fill="hold">
                      <p:stCondLst>
                        <p:cond delay="indefinite"/>
                      </p:stCondLst>
                      <p:childTnLst>
                        <p:par>
                          <p:cTn id="98" fill="hold">
                            <p:stCondLst>
                              <p:cond delay="0"/>
                            </p:stCondLst>
                            <p:childTnLst>
                              <p:par>
                                <p:cTn id="99" presetID="26" presetClass="emph" presetSubtype="0" fill="hold" grpId="2" nodeType="clickEffect">
                                  <p:stCondLst>
                                    <p:cond delay="0"/>
                                  </p:stCondLst>
                                  <p:childTnLst>
                                    <p:animEffect transition="out" filter="fade">
                                      <p:cBhvr>
                                        <p:cTn id="100" dur="500" tmFilter="0, 0; .2, .5; .8, .5; 1, 0"/>
                                        <p:tgtEl>
                                          <p:spTgt spid="30"/>
                                        </p:tgtEl>
                                      </p:cBhvr>
                                    </p:animEffect>
                                    <p:animScale>
                                      <p:cBhvr>
                                        <p:cTn id="101" dur="250" autoRev="1" fill="hold"/>
                                        <p:tgtEl>
                                          <p:spTgt spid="30"/>
                                        </p:tgtEl>
                                      </p:cBhvr>
                                      <p:by x="105000" y="105000"/>
                                    </p:animScale>
                                  </p:childTnLst>
                                </p:cTn>
                              </p:par>
                            </p:childTnLst>
                          </p:cTn>
                        </p:par>
                        <p:par>
                          <p:cTn id="102" fill="hold">
                            <p:stCondLst>
                              <p:cond delay="500"/>
                            </p:stCondLst>
                            <p:childTnLst>
                              <p:par>
                                <p:cTn id="103" presetID="10" presetClass="entr" presetSubtype="0" fill="hold" grpId="0" nodeType="afterEffect">
                                  <p:stCondLst>
                                    <p:cond delay="0"/>
                                  </p:stCondLst>
                                  <p:childTnLst>
                                    <p:set>
                                      <p:cBhvr>
                                        <p:cTn id="104" dur="1" fill="hold">
                                          <p:stCondLst>
                                            <p:cond delay="0"/>
                                          </p:stCondLst>
                                        </p:cTn>
                                        <p:tgtEl>
                                          <p:spTgt spid="39"/>
                                        </p:tgtEl>
                                        <p:attrNameLst>
                                          <p:attrName>style.visibility</p:attrName>
                                        </p:attrNameLst>
                                      </p:cBhvr>
                                      <p:to>
                                        <p:strVal val="visible"/>
                                      </p:to>
                                    </p:set>
                                    <p:animEffect transition="in" filter="fade">
                                      <p:cBhvr>
                                        <p:cTn id="105" dur="500"/>
                                        <p:tgtEl>
                                          <p:spTgt spid="39"/>
                                        </p:tgtEl>
                                      </p:cBhvr>
                                    </p:animEffect>
                                  </p:childTnLst>
                                </p:cTn>
                              </p:par>
                            </p:childTnLst>
                          </p:cTn>
                        </p:par>
                      </p:childTnLst>
                    </p:cTn>
                  </p:par>
                  <p:par>
                    <p:cTn id="106" fill="hold">
                      <p:stCondLst>
                        <p:cond delay="indefinite"/>
                      </p:stCondLst>
                      <p:childTnLst>
                        <p:par>
                          <p:cTn id="107" fill="hold">
                            <p:stCondLst>
                              <p:cond delay="0"/>
                            </p:stCondLst>
                            <p:childTnLst>
                              <p:par>
                                <p:cTn id="108" presetID="26" presetClass="emph" presetSubtype="0" fill="hold" grpId="0" nodeType="clickEffect">
                                  <p:stCondLst>
                                    <p:cond delay="0"/>
                                  </p:stCondLst>
                                  <p:childTnLst>
                                    <p:animEffect transition="out" filter="fade">
                                      <p:cBhvr>
                                        <p:cTn id="109" dur="500" tmFilter="0, 0; .2, .5; .8, .5; 1, 0"/>
                                        <p:tgtEl>
                                          <p:spTgt spid="16"/>
                                        </p:tgtEl>
                                      </p:cBhvr>
                                    </p:animEffect>
                                    <p:animScale>
                                      <p:cBhvr>
                                        <p:cTn id="110" dur="250" autoRev="1" fill="hold"/>
                                        <p:tgtEl>
                                          <p:spTgt spid="16"/>
                                        </p:tgtEl>
                                      </p:cBhvr>
                                      <p:by x="105000" y="105000"/>
                                    </p:animScale>
                                  </p:childTnLst>
                                </p:cTn>
                              </p:par>
                            </p:childTnLst>
                          </p:cTn>
                        </p:par>
                        <p:par>
                          <p:cTn id="111" fill="hold">
                            <p:stCondLst>
                              <p:cond delay="500"/>
                            </p:stCondLst>
                            <p:childTnLst>
                              <p:par>
                                <p:cTn id="112" presetID="10" presetClass="entr" presetSubtype="0" fill="hold" grpId="0" nodeType="afterEffect">
                                  <p:stCondLst>
                                    <p:cond delay="0"/>
                                  </p:stCondLst>
                                  <p:childTnLst>
                                    <p:set>
                                      <p:cBhvr>
                                        <p:cTn id="113" dur="1" fill="hold">
                                          <p:stCondLst>
                                            <p:cond delay="0"/>
                                          </p:stCondLst>
                                        </p:cTn>
                                        <p:tgtEl>
                                          <p:spTgt spid="43"/>
                                        </p:tgtEl>
                                        <p:attrNameLst>
                                          <p:attrName>style.visibility</p:attrName>
                                        </p:attrNameLst>
                                      </p:cBhvr>
                                      <p:to>
                                        <p:strVal val="visible"/>
                                      </p:to>
                                    </p:set>
                                    <p:animEffect transition="in" filter="fade">
                                      <p:cBhvr>
                                        <p:cTn id="114" dur="500"/>
                                        <p:tgtEl>
                                          <p:spTgt spid="43"/>
                                        </p:tgtEl>
                                      </p:cBhvr>
                                    </p:animEffect>
                                  </p:childTnLst>
                                </p:cTn>
                              </p:par>
                            </p:childTnLst>
                          </p:cTn>
                        </p:par>
                      </p:childTnLst>
                    </p:cTn>
                  </p:par>
                  <p:par>
                    <p:cTn id="115" fill="hold">
                      <p:stCondLst>
                        <p:cond delay="indefinite"/>
                      </p:stCondLst>
                      <p:childTnLst>
                        <p:par>
                          <p:cTn id="116" fill="hold">
                            <p:stCondLst>
                              <p:cond delay="0"/>
                            </p:stCondLst>
                            <p:childTnLst>
                              <p:par>
                                <p:cTn id="117" presetID="26" presetClass="emph" presetSubtype="0" fill="hold" grpId="1" nodeType="clickEffect">
                                  <p:stCondLst>
                                    <p:cond delay="0"/>
                                  </p:stCondLst>
                                  <p:childTnLst>
                                    <p:animEffect transition="out" filter="fade">
                                      <p:cBhvr>
                                        <p:cTn id="118" dur="500" tmFilter="0, 0; .2, .5; .8, .5; 1, 0"/>
                                        <p:tgtEl>
                                          <p:spTgt spid="16"/>
                                        </p:tgtEl>
                                      </p:cBhvr>
                                    </p:animEffect>
                                    <p:animScale>
                                      <p:cBhvr>
                                        <p:cTn id="119" dur="250" autoRev="1" fill="hold"/>
                                        <p:tgtEl>
                                          <p:spTgt spid="16"/>
                                        </p:tgtEl>
                                      </p:cBhvr>
                                      <p:by x="105000" y="105000"/>
                                    </p:animScale>
                                  </p:childTnLst>
                                </p:cTn>
                              </p:par>
                            </p:childTnLst>
                          </p:cTn>
                        </p:par>
                        <p:par>
                          <p:cTn id="120" fill="hold">
                            <p:stCondLst>
                              <p:cond delay="500"/>
                            </p:stCondLst>
                            <p:childTnLst>
                              <p:par>
                                <p:cTn id="121" presetID="10" presetClass="entr" presetSubtype="0" fill="hold" grpId="0" nodeType="afterEffect">
                                  <p:stCondLst>
                                    <p:cond delay="0"/>
                                  </p:stCondLst>
                                  <p:childTnLst>
                                    <p:set>
                                      <p:cBhvr>
                                        <p:cTn id="122" dur="1" fill="hold">
                                          <p:stCondLst>
                                            <p:cond delay="0"/>
                                          </p:stCondLst>
                                        </p:cTn>
                                        <p:tgtEl>
                                          <p:spTgt spid="42"/>
                                        </p:tgtEl>
                                        <p:attrNameLst>
                                          <p:attrName>style.visibility</p:attrName>
                                        </p:attrNameLst>
                                      </p:cBhvr>
                                      <p:to>
                                        <p:strVal val="visible"/>
                                      </p:to>
                                    </p:set>
                                    <p:animEffect transition="in" filter="fade">
                                      <p:cBhvr>
                                        <p:cTn id="123" dur="500"/>
                                        <p:tgtEl>
                                          <p:spTgt spid="42"/>
                                        </p:tgtEl>
                                      </p:cBhvr>
                                    </p:animEffect>
                                  </p:childTnLst>
                                </p:cTn>
                              </p:par>
                            </p:childTnLst>
                          </p:cTn>
                        </p:par>
                      </p:childTnLst>
                    </p:cTn>
                  </p:par>
                  <p:par>
                    <p:cTn id="124" fill="hold">
                      <p:stCondLst>
                        <p:cond delay="indefinite"/>
                      </p:stCondLst>
                      <p:childTnLst>
                        <p:par>
                          <p:cTn id="125" fill="hold">
                            <p:stCondLst>
                              <p:cond delay="0"/>
                            </p:stCondLst>
                            <p:childTnLst>
                              <p:par>
                                <p:cTn id="126" presetID="26" presetClass="emph" presetSubtype="0" fill="hold" grpId="2" nodeType="clickEffect">
                                  <p:stCondLst>
                                    <p:cond delay="0"/>
                                  </p:stCondLst>
                                  <p:childTnLst>
                                    <p:animEffect transition="out" filter="fade">
                                      <p:cBhvr>
                                        <p:cTn id="127" dur="500" tmFilter="0, 0; .2, .5; .8, .5; 1, 0"/>
                                        <p:tgtEl>
                                          <p:spTgt spid="16"/>
                                        </p:tgtEl>
                                      </p:cBhvr>
                                    </p:animEffect>
                                    <p:animScale>
                                      <p:cBhvr>
                                        <p:cTn id="128" dur="250" autoRev="1" fill="hold"/>
                                        <p:tgtEl>
                                          <p:spTgt spid="16"/>
                                        </p:tgtEl>
                                      </p:cBhvr>
                                      <p:by x="105000" y="105000"/>
                                    </p:animScale>
                                  </p:childTnLst>
                                </p:cTn>
                              </p:par>
                            </p:childTnLst>
                          </p:cTn>
                        </p:par>
                        <p:par>
                          <p:cTn id="129" fill="hold">
                            <p:stCondLst>
                              <p:cond delay="500"/>
                            </p:stCondLst>
                            <p:childTnLst>
                              <p:par>
                                <p:cTn id="130" presetID="10" presetClass="entr" presetSubtype="0" fill="hold" grpId="0" nodeType="afterEffect">
                                  <p:stCondLst>
                                    <p:cond delay="0"/>
                                  </p:stCondLst>
                                  <p:childTnLst>
                                    <p:set>
                                      <p:cBhvr>
                                        <p:cTn id="131" dur="1" fill="hold">
                                          <p:stCondLst>
                                            <p:cond delay="0"/>
                                          </p:stCondLst>
                                        </p:cTn>
                                        <p:tgtEl>
                                          <p:spTgt spid="41"/>
                                        </p:tgtEl>
                                        <p:attrNameLst>
                                          <p:attrName>style.visibility</p:attrName>
                                        </p:attrNameLst>
                                      </p:cBhvr>
                                      <p:to>
                                        <p:strVal val="visible"/>
                                      </p:to>
                                    </p:set>
                                    <p:animEffect transition="in" filter="fade">
                                      <p:cBhvr>
                                        <p:cTn id="132" dur="500"/>
                                        <p:tgtEl>
                                          <p:spTgt spid="41"/>
                                        </p:tgtEl>
                                      </p:cBhvr>
                                    </p:animEffect>
                                  </p:childTnLst>
                                </p:cTn>
                              </p:par>
                            </p:childTnLst>
                          </p:cTn>
                        </p:par>
                      </p:childTnLst>
                    </p:cTn>
                  </p:par>
                  <p:par>
                    <p:cTn id="133" fill="hold">
                      <p:stCondLst>
                        <p:cond delay="indefinite"/>
                      </p:stCondLst>
                      <p:childTnLst>
                        <p:par>
                          <p:cTn id="134" fill="hold">
                            <p:stCondLst>
                              <p:cond delay="0"/>
                            </p:stCondLst>
                            <p:childTnLst>
                              <p:par>
                                <p:cTn id="135" presetID="27" presetClass="emph" presetSubtype="0" fill="remove" grpId="3" nodeType="clickEffect">
                                  <p:stCondLst>
                                    <p:cond delay="0"/>
                                  </p:stCondLst>
                                  <p:childTnLst>
                                    <p:animClr clrSpc="rgb" dir="cw">
                                      <p:cBhvr override="childStyle">
                                        <p:cTn id="136" dur="250" autoRev="1" fill="remove"/>
                                        <p:tgtEl>
                                          <p:spTgt spid="16"/>
                                        </p:tgtEl>
                                        <p:attrNameLst>
                                          <p:attrName>style.color</p:attrName>
                                        </p:attrNameLst>
                                      </p:cBhvr>
                                      <p:to>
                                        <a:schemeClr val="bg1"/>
                                      </p:to>
                                    </p:animClr>
                                    <p:animClr clrSpc="rgb" dir="cw">
                                      <p:cBhvr>
                                        <p:cTn id="137" dur="250" autoRev="1" fill="remove"/>
                                        <p:tgtEl>
                                          <p:spTgt spid="16"/>
                                        </p:tgtEl>
                                        <p:attrNameLst>
                                          <p:attrName>fillcolor</p:attrName>
                                        </p:attrNameLst>
                                      </p:cBhvr>
                                      <p:to>
                                        <a:schemeClr val="bg1"/>
                                      </p:to>
                                    </p:animClr>
                                    <p:set>
                                      <p:cBhvr>
                                        <p:cTn id="138" dur="250" autoRev="1" fill="remove"/>
                                        <p:tgtEl>
                                          <p:spTgt spid="16"/>
                                        </p:tgtEl>
                                        <p:attrNameLst>
                                          <p:attrName>fill.type</p:attrName>
                                        </p:attrNameLst>
                                      </p:cBhvr>
                                      <p:to>
                                        <p:strVal val="solid"/>
                                      </p:to>
                                    </p:set>
                                    <p:set>
                                      <p:cBhvr>
                                        <p:cTn id="139" dur="250" autoRev="1" fill="remove"/>
                                        <p:tgtEl>
                                          <p:spTgt spid="16"/>
                                        </p:tgtEl>
                                        <p:attrNameLst>
                                          <p:attrName>fill.on</p:attrName>
                                        </p:attrNameLst>
                                      </p:cBhvr>
                                      <p:to>
                                        <p:strVal val="true"/>
                                      </p:to>
                                    </p:set>
                                  </p:childTnLst>
                                </p:cTn>
                              </p:par>
                            </p:childTnLst>
                          </p:cTn>
                        </p:par>
                        <p:par>
                          <p:cTn id="140" fill="hold">
                            <p:stCondLst>
                              <p:cond delay="500"/>
                            </p:stCondLst>
                            <p:childTnLst>
                              <p:par>
                                <p:cTn id="141" presetID="10" presetClass="entr" presetSubtype="0" fill="hold" grpId="0" nodeType="afterEffect">
                                  <p:stCondLst>
                                    <p:cond delay="0"/>
                                  </p:stCondLst>
                                  <p:childTnLst>
                                    <p:set>
                                      <p:cBhvr>
                                        <p:cTn id="142" dur="1" fill="hold">
                                          <p:stCondLst>
                                            <p:cond delay="0"/>
                                          </p:stCondLst>
                                        </p:cTn>
                                        <p:tgtEl>
                                          <p:spTgt spid="45"/>
                                        </p:tgtEl>
                                        <p:attrNameLst>
                                          <p:attrName>style.visibility</p:attrName>
                                        </p:attrNameLst>
                                      </p:cBhvr>
                                      <p:to>
                                        <p:strVal val="visible"/>
                                      </p:to>
                                    </p:set>
                                    <p:animEffect transition="in" filter="fade">
                                      <p:cBhvr>
                                        <p:cTn id="143" dur="500"/>
                                        <p:tgtEl>
                                          <p:spTgt spid="45"/>
                                        </p:tgtEl>
                                      </p:cBhvr>
                                    </p:animEffect>
                                  </p:childTnLst>
                                </p:cTn>
                              </p:par>
                            </p:childTnLst>
                          </p:cTn>
                        </p:par>
                      </p:childTnLst>
                    </p:cTn>
                  </p:par>
                  <p:par>
                    <p:cTn id="144" fill="hold">
                      <p:stCondLst>
                        <p:cond delay="indefinite"/>
                      </p:stCondLst>
                      <p:childTnLst>
                        <p:par>
                          <p:cTn id="145" fill="hold">
                            <p:stCondLst>
                              <p:cond delay="0"/>
                            </p:stCondLst>
                            <p:childTnLst>
                              <p:par>
                                <p:cTn id="146" presetID="26" presetClass="emph" presetSubtype="0" fill="hold" grpId="1" nodeType="clickEffect">
                                  <p:stCondLst>
                                    <p:cond delay="0"/>
                                  </p:stCondLst>
                                  <p:childTnLst>
                                    <p:animEffect transition="out" filter="fade">
                                      <p:cBhvr>
                                        <p:cTn id="147" dur="500" tmFilter="0, 0; .2, .5; .8, .5; 1, 0"/>
                                        <p:tgtEl>
                                          <p:spTgt spid="23552"/>
                                        </p:tgtEl>
                                      </p:cBhvr>
                                    </p:animEffect>
                                    <p:animScale>
                                      <p:cBhvr>
                                        <p:cTn id="148" dur="250" autoRev="1" fill="hold"/>
                                        <p:tgtEl>
                                          <p:spTgt spid="23552"/>
                                        </p:tgtEl>
                                      </p:cBhvr>
                                      <p:by x="105000" y="105000"/>
                                    </p:animScale>
                                  </p:childTnLst>
                                </p:cTn>
                              </p:par>
                              <p:par>
                                <p:cTn id="149" presetID="26" presetClass="emph" presetSubtype="0" fill="hold" grpId="1" nodeType="withEffect">
                                  <p:stCondLst>
                                    <p:cond delay="0"/>
                                  </p:stCondLst>
                                  <p:childTnLst>
                                    <p:animEffect transition="out" filter="fade">
                                      <p:cBhvr>
                                        <p:cTn id="150" dur="500" tmFilter="0, 0; .2, .5; .8, .5; 1, 0"/>
                                        <p:tgtEl>
                                          <p:spTgt spid="38"/>
                                        </p:tgtEl>
                                      </p:cBhvr>
                                    </p:animEffect>
                                    <p:animScale>
                                      <p:cBhvr>
                                        <p:cTn id="151" dur="250" autoRev="1" fill="hold"/>
                                        <p:tgtEl>
                                          <p:spTgt spid="38"/>
                                        </p:tgtEl>
                                      </p:cBhvr>
                                      <p:by x="105000" y="105000"/>
                                    </p:animScale>
                                  </p:childTnLst>
                                </p:cTn>
                              </p:par>
                              <p:par>
                                <p:cTn id="152" presetID="26" presetClass="emph" presetSubtype="0" fill="hold" grpId="1" nodeType="withEffect">
                                  <p:stCondLst>
                                    <p:cond delay="0"/>
                                  </p:stCondLst>
                                  <p:childTnLst>
                                    <p:animEffect transition="out" filter="fade">
                                      <p:cBhvr>
                                        <p:cTn id="153" dur="500" tmFilter="0, 0; .2, .5; .8, .5; 1, 0"/>
                                        <p:tgtEl>
                                          <p:spTgt spid="40"/>
                                        </p:tgtEl>
                                      </p:cBhvr>
                                    </p:animEffect>
                                    <p:animScale>
                                      <p:cBhvr>
                                        <p:cTn id="154" dur="250" autoRev="1" fill="hold"/>
                                        <p:tgtEl>
                                          <p:spTgt spid="40"/>
                                        </p:tgtEl>
                                      </p:cBhvr>
                                      <p:by x="105000" y="105000"/>
                                    </p:animScale>
                                  </p:childTnLst>
                                </p:cTn>
                              </p:par>
                              <p:par>
                                <p:cTn id="155" presetID="26" presetClass="emph" presetSubtype="0" fill="hold" grpId="1" nodeType="withEffect">
                                  <p:stCondLst>
                                    <p:cond delay="0"/>
                                  </p:stCondLst>
                                  <p:childTnLst>
                                    <p:animEffect transition="out" filter="fade">
                                      <p:cBhvr>
                                        <p:cTn id="156" dur="500" tmFilter="0, 0; .2, .5; .8, .5; 1, 0"/>
                                        <p:tgtEl>
                                          <p:spTgt spid="39"/>
                                        </p:tgtEl>
                                      </p:cBhvr>
                                    </p:animEffect>
                                    <p:animScale>
                                      <p:cBhvr>
                                        <p:cTn id="157" dur="250" autoRev="1" fill="hold"/>
                                        <p:tgtEl>
                                          <p:spTgt spid="39"/>
                                        </p:tgtEl>
                                      </p:cBhvr>
                                      <p:by x="105000" y="105000"/>
                                    </p:animScale>
                                  </p:childTnLst>
                                </p:cTn>
                              </p:par>
                              <p:par>
                                <p:cTn id="158" presetID="26" presetClass="emph" presetSubtype="0" fill="hold" grpId="1" nodeType="withEffect">
                                  <p:stCondLst>
                                    <p:cond delay="0"/>
                                  </p:stCondLst>
                                  <p:childTnLst>
                                    <p:animEffect transition="out" filter="fade">
                                      <p:cBhvr>
                                        <p:cTn id="159" dur="500" tmFilter="0, 0; .2, .5; .8, .5; 1, 0"/>
                                        <p:tgtEl>
                                          <p:spTgt spid="43"/>
                                        </p:tgtEl>
                                      </p:cBhvr>
                                    </p:animEffect>
                                    <p:animScale>
                                      <p:cBhvr>
                                        <p:cTn id="160" dur="250" autoRev="1" fill="hold"/>
                                        <p:tgtEl>
                                          <p:spTgt spid="43"/>
                                        </p:tgtEl>
                                      </p:cBhvr>
                                      <p:by x="105000" y="105000"/>
                                    </p:animScale>
                                  </p:childTnLst>
                                </p:cTn>
                              </p:par>
                              <p:par>
                                <p:cTn id="161" presetID="26" presetClass="emph" presetSubtype="0" fill="hold" grpId="1" nodeType="withEffect">
                                  <p:stCondLst>
                                    <p:cond delay="0"/>
                                  </p:stCondLst>
                                  <p:childTnLst>
                                    <p:animEffect transition="out" filter="fade">
                                      <p:cBhvr>
                                        <p:cTn id="162" dur="500" tmFilter="0, 0; .2, .5; .8, .5; 1, 0"/>
                                        <p:tgtEl>
                                          <p:spTgt spid="42"/>
                                        </p:tgtEl>
                                      </p:cBhvr>
                                    </p:animEffect>
                                    <p:animScale>
                                      <p:cBhvr>
                                        <p:cTn id="163" dur="250" autoRev="1" fill="hold"/>
                                        <p:tgtEl>
                                          <p:spTgt spid="42"/>
                                        </p:tgtEl>
                                      </p:cBhvr>
                                      <p:by x="105000" y="105000"/>
                                    </p:animScale>
                                  </p:childTnLst>
                                </p:cTn>
                              </p:par>
                              <p:par>
                                <p:cTn id="164" presetID="26" presetClass="emph" presetSubtype="0" fill="hold" grpId="1" nodeType="withEffect">
                                  <p:stCondLst>
                                    <p:cond delay="0"/>
                                  </p:stCondLst>
                                  <p:childTnLst>
                                    <p:animEffect transition="out" filter="fade">
                                      <p:cBhvr>
                                        <p:cTn id="165" dur="500" tmFilter="0, 0; .2, .5; .8, .5; 1, 0"/>
                                        <p:tgtEl>
                                          <p:spTgt spid="41"/>
                                        </p:tgtEl>
                                      </p:cBhvr>
                                    </p:animEffect>
                                    <p:animScale>
                                      <p:cBhvr>
                                        <p:cTn id="166" dur="250" autoRev="1" fill="hold"/>
                                        <p:tgtEl>
                                          <p:spTgt spid="41"/>
                                        </p:tgtEl>
                                      </p:cBhvr>
                                      <p:by x="105000" y="105000"/>
                                    </p:animScale>
                                  </p:childTnLst>
                                </p:cTn>
                              </p:par>
                              <p:par>
                                <p:cTn id="167" presetID="26" presetClass="emph" presetSubtype="0" fill="hold" grpId="1" nodeType="withEffect">
                                  <p:stCondLst>
                                    <p:cond delay="0"/>
                                  </p:stCondLst>
                                  <p:childTnLst>
                                    <p:animEffect transition="out" filter="fade">
                                      <p:cBhvr>
                                        <p:cTn id="168" dur="500" tmFilter="0, 0; .2, .5; .8, .5; 1, 0"/>
                                        <p:tgtEl>
                                          <p:spTgt spid="45"/>
                                        </p:tgtEl>
                                      </p:cBhvr>
                                    </p:animEffect>
                                    <p:animScale>
                                      <p:cBhvr>
                                        <p:cTn id="169" dur="250" autoRev="1" fill="hold"/>
                                        <p:tgtEl>
                                          <p:spTgt spid="45"/>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9" grpId="0" animBg="1"/>
      <p:bldP spid="16" grpId="0" animBg="1"/>
      <p:bldP spid="16" grpId="1" animBg="1"/>
      <p:bldP spid="16" grpId="2" animBg="1"/>
      <p:bldP spid="16" grpId="3" animBg="1"/>
      <p:bldP spid="16" grpId="4" animBg="1"/>
      <p:bldP spid="21" grpId="0" animBg="1"/>
      <p:bldP spid="22" grpId="0" animBg="1"/>
      <p:bldP spid="23" grpId="0" animBg="1"/>
      <p:bldP spid="24" grpId="0" animBg="1"/>
      <p:bldP spid="25" grpId="0" animBg="1"/>
      <p:bldP spid="26" grpId="0" animBg="1"/>
      <p:bldP spid="27" grpId="0" animBg="1"/>
      <p:bldP spid="27" grpId="1" animBg="1"/>
      <p:bldP spid="28" grpId="0" animBg="1"/>
      <p:bldP spid="29" grpId="0" animBg="1"/>
      <p:bldP spid="30" grpId="0" animBg="1"/>
      <p:bldP spid="30" grpId="1" animBg="1"/>
      <p:bldP spid="30" grpId="2" animBg="1"/>
      <p:bldP spid="30" grpId="3" animBg="1"/>
      <p:bldP spid="31" grpId="0" animBg="1"/>
      <p:bldP spid="23552" grpId="0"/>
      <p:bldP spid="23552" grpId="1"/>
      <p:bldP spid="38" grpId="0"/>
      <p:bldP spid="38" grpId="1"/>
      <p:bldP spid="39" grpId="0"/>
      <p:bldP spid="39" grpId="1"/>
      <p:bldP spid="40" grpId="0"/>
      <p:bldP spid="40" grpId="1"/>
      <p:bldP spid="41" grpId="0"/>
      <p:bldP spid="41" grpId="1"/>
      <p:bldP spid="42" grpId="0"/>
      <p:bldP spid="42" grpId="1"/>
      <p:bldP spid="43" grpId="0"/>
      <p:bldP spid="43" grpId="1"/>
      <p:bldP spid="45" grpId="0"/>
      <p:bldP spid="45" grpId="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p:cNvSpPr>
          <p:nvPr>
            <p:ph type="title"/>
          </p:nvPr>
        </p:nvSpPr>
        <p:spPr>
          <a:xfrm>
            <a:off x="457200" y="479425"/>
            <a:ext cx="8220075" cy="993775"/>
          </a:xfrm>
        </p:spPr>
        <p:txBody>
          <a:bodyPr/>
          <a:lstStyle/>
          <a:p>
            <a:r>
              <a:rPr lang="en-GB" altLang="en-US" dirty="0"/>
              <a:t>Let’s Talk about Sex</a:t>
            </a:r>
          </a:p>
        </p:txBody>
      </p:sp>
      <p:grpSp>
        <p:nvGrpSpPr>
          <p:cNvPr id="3" name="Group 2"/>
          <p:cNvGrpSpPr>
            <a:grpSpLocks/>
          </p:cNvGrpSpPr>
          <p:nvPr/>
        </p:nvGrpSpPr>
        <p:grpSpPr bwMode="auto">
          <a:xfrm>
            <a:off x="2933700" y="2565400"/>
            <a:ext cx="1570038" cy="1570038"/>
            <a:chOff x="4788025" y="4522833"/>
            <a:chExt cx="1569992" cy="1569992"/>
          </a:xfrm>
        </p:grpSpPr>
        <p:sp>
          <p:nvSpPr>
            <p:cNvPr id="4" name="Oval 3">
              <a:hlinkClick r:id="rId2" action="ppaction://hlinksldjump"/>
            </p:cNvPr>
            <p:cNvSpPr/>
            <p:nvPr/>
          </p:nvSpPr>
          <p:spPr>
            <a:xfrm>
              <a:off x="4788025" y="4522833"/>
              <a:ext cx="1569992" cy="156999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ts val="0"/>
                </a:spcBef>
                <a:spcAft>
                  <a:spcPts val="0"/>
                </a:spcAft>
                <a:defRPr/>
              </a:pPr>
              <a:endParaRPr lang="en-GB" sz="1600" b="1" dirty="0">
                <a:solidFill>
                  <a:schemeClr val="bg1"/>
                </a:solidFill>
              </a:endParaRPr>
            </a:p>
          </p:txBody>
        </p:sp>
        <p:sp>
          <p:nvSpPr>
            <p:cNvPr id="24586" name="Rectangle 4">
              <a:hlinkClick r:id="rId2" action="ppaction://hlinksldjump"/>
            </p:cNvPr>
            <p:cNvSpPr>
              <a:spLocks noChangeArrowheads="1"/>
            </p:cNvSpPr>
            <p:nvPr/>
          </p:nvSpPr>
          <p:spPr bwMode="auto">
            <a:xfrm>
              <a:off x="4788025" y="5184718"/>
              <a:ext cx="15699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1600" b="1">
                  <a:solidFill>
                    <a:schemeClr val="bg1"/>
                  </a:solidFill>
                </a:rPr>
                <a:t>Consolidating</a:t>
              </a:r>
            </a:p>
          </p:txBody>
        </p:sp>
      </p:grpSp>
      <p:pic>
        <p:nvPicPr>
          <p:cNvPr id="24580" name="Picture 10"/>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5646738" y="1677988"/>
            <a:ext cx="3030537" cy="4740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6" name="Group 5"/>
          <p:cNvGrpSpPr>
            <a:grpSpLocks/>
          </p:cNvGrpSpPr>
          <p:nvPr/>
        </p:nvGrpSpPr>
        <p:grpSpPr bwMode="auto">
          <a:xfrm>
            <a:off x="4643438" y="2565400"/>
            <a:ext cx="1577975" cy="1570038"/>
            <a:chOff x="6574042" y="4512842"/>
            <a:chExt cx="1577281" cy="1569992"/>
          </a:xfrm>
        </p:grpSpPr>
        <p:sp>
          <p:nvSpPr>
            <p:cNvPr id="7" name="Oval 6">
              <a:hlinkClick r:id="rId4" action="ppaction://hlinksldjump"/>
            </p:cNvPr>
            <p:cNvSpPr/>
            <p:nvPr/>
          </p:nvSpPr>
          <p:spPr>
            <a:xfrm>
              <a:off x="6574042" y="4512842"/>
              <a:ext cx="1569346" cy="156999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ts val="0"/>
                </a:spcBef>
                <a:spcAft>
                  <a:spcPts val="0"/>
                </a:spcAft>
                <a:defRPr/>
              </a:pPr>
              <a:endParaRPr lang="en-GB" sz="1600" b="1" dirty="0">
                <a:solidFill>
                  <a:schemeClr val="bg1"/>
                </a:solidFill>
              </a:endParaRPr>
            </a:p>
          </p:txBody>
        </p:sp>
        <p:sp>
          <p:nvSpPr>
            <p:cNvPr id="24584" name="Rectangle 7">
              <a:hlinkClick r:id="rId4" action="ppaction://hlinksldjump"/>
            </p:cNvPr>
            <p:cNvSpPr>
              <a:spLocks noChangeArrowheads="1"/>
            </p:cNvSpPr>
            <p:nvPr/>
          </p:nvSpPr>
          <p:spPr bwMode="auto">
            <a:xfrm>
              <a:off x="6581331" y="5184718"/>
              <a:ext cx="15699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1600" b="1">
                  <a:solidFill>
                    <a:schemeClr val="bg1"/>
                  </a:solidFill>
                </a:rPr>
                <a:t>Reflecting </a:t>
              </a:r>
            </a:p>
          </p:txBody>
        </p:sp>
      </p:grpSp>
      <p:pic>
        <p:nvPicPr>
          <p:cNvPr id="24582" name="Picture 12"/>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bwMode="auto">
          <a:xfrm>
            <a:off x="546100" y="1677988"/>
            <a:ext cx="2387600" cy="4741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16"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par>
                                <p:cTn id="10" presetID="53" presetClass="entr" presetSubtype="16" fill="hold" nodeType="with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20"/>
          <p:cNvSpPr>
            <a:spLocks noGrp="1"/>
          </p:cNvSpPr>
          <p:nvPr>
            <p:ph type="title"/>
          </p:nvPr>
        </p:nvSpPr>
        <p:spPr>
          <a:xfrm>
            <a:off x="457200" y="436563"/>
            <a:ext cx="8220075" cy="5584825"/>
          </a:xfrm>
          <a:prstGeom prst="roundRect">
            <a:avLst>
              <a:gd name="adj" fmla="val 2204"/>
            </a:avLst>
          </a:prstGeom>
        </p:spPr>
        <p:txBody>
          <a:bodyPr/>
          <a:lstStyle/>
          <a:p>
            <a:r>
              <a:rPr lang="en-GB" altLang="en-US" sz="5400">
                <a:latin typeface="Twinkl" pitchFamily="2" charset="0"/>
              </a:rPr>
              <a:t>Consolidating</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755650" y="2492375"/>
            <a:ext cx="7632700" cy="3600450"/>
          </a:xfrm>
          <a:prstGeom prst="rect">
            <a:avLst/>
          </a:prstGeom>
          <a:solidFill>
            <a:srgbClr val="CDB5D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6627" name="Title 1"/>
          <p:cNvSpPr>
            <a:spLocks noGrp="1"/>
          </p:cNvSpPr>
          <p:nvPr>
            <p:ph type="title"/>
          </p:nvPr>
        </p:nvSpPr>
        <p:spPr>
          <a:xfrm>
            <a:off x="457200" y="479425"/>
            <a:ext cx="8220075" cy="993775"/>
          </a:xfrm>
        </p:spPr>
        <p:txBody>
          <a:bodyPr/>
          <a:lstStyle/>
          <a:p>
            <a:r>
              <a:rPr lang="en-GB" altLang="en-US"/>
              <a:t>Giving Advice</a:t>
            </a:r>
          </a:p>
        </p:txBody>
      </p:sp>
      <p:sp>
        <p:nvSpPr>
          <p:cNvPr id="3" name="Rectangle 2"/>
          <p:cNvSpPr>
            <a:spLocks noChangeArrowheads="1"/>
          </p:cNvSpPr>
          <p:nvPr/>
        </p:nvSpPr>
        <p:spPr bwMode="auto">
          <a:xfrm>
            <a:off x="755650" y="1473200"/>
            <a:ext cx="7632700" cy="922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r>
              <a:rPr lang="en-GB" altLang="en-US"/>
              <a:t>It’s time to get thinking about what you have learnt about sex! </a:t>
            </a:r>
          </a:p>
          <a:p>
            <a:pPr eaLnBrk="1" hangingPunct="1"/>
            <a:endParaRPr lang="en-GB" altLang="en-US"/>
          </a:p>
          <a:p>
            <a:pPr eaLnBrk="1" hangingPunct="1"/>
            <a:r>
              <a:rPr lang="en-GB" altLang="en-US"/>
              <a:t>Think carefully about the questions on your quiz sheet. </a:t>
            </a:r>
          </a:p>
        </p:txBody>
      </p:sp>
      <p:pic>
        <p:nvPicPr>
          <p:cNvPr id="26630" name="Picture 3"/>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bwMode="auto">
          <a:xfrm>
            <a:off x="5818188" y="2574925"/>
            <a:ext cx="2447925" cy="346392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26631" name="Picture 5"/>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3276600" y="2574925"/>
            <a:ext cx="2447925" cy="346392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5" name="Oval 4"/>
          <p:cNvSpPr/>
          <p:nvPr/>
        </p:nvSpPr>
        <p:spPr>
          <a:xfrm>
            <a:off x="827088" y="2997200"/>
            <a:ext cx="2665412" cy="2663825"/>
          </a:xfrm>
          <a:prstGeom prst="ellipse">
            <a:avLst/>
          </a:prstGeom>
          <a:solidFill>
            <a:srgbClr val="8D358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dirty="0">
                <a:solidFill>
                  <a:schemeClr val="bg1"/>
                </a:solidFill>
              </a:rPr>
              <a:t>Try to answer using the </a:t>
            </a:r>
            <a:br>
              <a:rPr lang="en-GB" dirty="0">
                <a:solidFill>
                  <a:schemeClr val="bg1"/>
                </a:solidFill>
              </a:rPr>
            </a:br>
            <a:r>
              <a:rPr lang="en-GB" dirty="0">
                <a:solidFill>
                  <a:schemeClr val="bg1"/>
                </a:solidFill>
              </a:rPr>
              <a:t>correct scientific vocabulary used in the lesson.</a:t>
            </a:r>
          </a:p>
        </p:txBody>
      </p:sp>
      <p:pic>
        <p:nvPicPr>
          <p:cNvPr id="9" name="Individual Work"/>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7740650" y="542925"/>
            <a:ext cx="863600"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childTnLst>
                                </p:cTn>
                              </p:par>
                              <p:par>
                                <p:cTn id="7" presetID="10" presetClass="entr" presetSubtype="0" fill="hold" grpId="0" nodeType="withEffect">
                                  <p:stCondLst>
                                    <p:cond delay="0"/>
                                  </p:stCondLst>
                                  <p:childTnLst>
                                    <p:set>
                                      <p:cBhvr>
                                        <p:cTn id="8" dur="1" fill="hold">
                                          <p:stCondLst>
                                            <p:cond delay="0"/>
                                          </p:stCondLst>
                                        </p:cTn>
                                        <p:tgtEl>
                                          <p:spTgt spid="10"/>
                                        </p:tgtEl>
                                        <p:attrNameLst>
                                          <p:attrName>style.visibility</p:attrName>
                                        </p:attrNameLst>
                                      </p:cBhvr>
                                      <p:to>
                                        <p:strVal val="visible"/>
                                      </p:to>
                                    </p:set>
                                    <p:animEffect transition="in" filter="fade">
                                      <p:cBhvr>
                                        <p:cTn id="9" dur="500"/>
                                        <p:tgtEl>
                                          <p:spTgt spid="10"/>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1" presetClass="entr" presetSubtype="0" fill="hold"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4" fill="hold" nodeType="clickPar">
                      <p:stCondLst>
                        <p:cond delay="indefinite"/>
                      </p:stCondLst>
                      <p:childTnLst>
                        <p:par>
                          <p:cTn id="15" fill="hold" nodeType="withGroup">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3" grpId="0"/>
      <p:bldP spid="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20"/>
          <p:cNvSpPr>
            <a:spLocks noGrp="1"/>
          </p:cNvSpPr>
          <p:nvPr>
            <p:ph type="title"/>
          </p:nvPr>
        </p:nvSpPr>
        <p:spPr>
          <a:xfrm>
            <a:off x="457200" y="436563"/>
            <a:ext cx="8220075" cy="5584825"/>
          </a:xfrm>
          <a:prstGeom prst="roundRect">
            <a:avLst>
              <a:gd name="adj" fmla="val 2204"/>
            </a:avLst>
          </a:prstGeom>
        </p:spPr>
        <p:txBody>
          <a:bodyPr/>
          <a:lstStyle/>
          <a:p>
            <a:r>
              <a:rPr lang="en-GB" altLang="en-US" sz="5400">
                <a:latin typeface="Twinkl" pitchFamily="2" charset="0"/>
              </a:rPr>
              <a:t>Reflecting</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p:cNvSpPr>
            <a:spLocks noGrp="1"/>
          </p:cNvSpPr>
          <p:nvPr>
            <p:ph type="title"/>
          </p:nvPr>
        </p:nvSpPr>
        <p:spPr>
          <a:xfrm>
            <a:off x="457200" y="479425"/>
            <a:ext cx="8220075" cy="993775"/>
          </a:xfrm>
        </p:spPr>
        <p:txBody>
          <a:bodyPr/>
          <a:lstStyle/>
          <a:p>
            <a:r>
              <a:rPr lang="en-GB" altLang="en-US"/>
              <a:t>Questions and Answers</a:t>
            </a:r>
          </a:p>
        </p:txBody>
      </p:sp>
      <p:sp>
        <p:nvSpPr>
          <p:cNvPr id="3" name="Rectangle 2"/>
          <p:cNvSpPr>
            <a:spLocks noChangeArrowheads="1"/>
          </p:cNvSpPr>
          <p:nvPr/>
        </p:nvSpPr>
        <p:spPr bwMode="auto">
          <a:xfrm>
            <a:off x="755650" y="1473200"/>
            <a:ext cx="5400675"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r>
              <a:rPr lang="en-GB" altLang="en-US"/>
              <a:t>With your partner, look back at your questions from the start of the lesson.</a:t>
            </a:r>
          </a:p>
          <a:p>
            <a:pPr eaLnBrk="1" hangingPunct="1"/>
            <a:endParaRPr lang="en-GB" altLang="en-US"/>
          </a:p>
          <a:p>
            <a:pPr eaLnBrk="1" hangingPunct="1"/>
            <a:r>
              <a:rPr lang="en-GB" altLang="en-US"/>
              <a:t>Together, decide whether these questions have been answered in today’s lesson. </a:t>
            </a:r>
          </a:p>
          <a:p>
            <a:pPr eaLnBrk="1" hangingPunct="1"/>
            <a:endParaRPr lang="en-GB" altLang="en-US"/>
          </a:p>
          <a:p>
            <a:pPr eaLnBrk="1" hangingPunct="1"/>
            <a:r>
              <a:rPr lang="en-GB" altLang="en-US"/>
              <a:t>Perhaps you are able to answer your partner’s question for them.</a:t>
            </a:r>
          </a:p>
        </p:txBody>
      </p:sp>
      <p:pic>
        <p:nvPicPr>
          <p:cNvPr id="28676" name="Talking Partners"/>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bwMode="auto">
          <a:xfrm>
            <a:off x="7740650" y="542925"/>
            <a:ext cx="863600"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7"/>
          <p:cNvSpPr>
            <a:spLocks noChangeArrowheads="1"/>
          </p:cNvSpPr>
          <p:nvPr/>
        </p:nvSpPr>
        <p:spPr bwMode="auto">
          <a:xfrm>
            <a:off x="755650" y="5697538"/>
            <a:ext cx="770413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r>
              <a:rPr lang="en-GB" altLang="en-US" b="1"/>
              <a:t>With your partner, write down three things that you have learnt today.</a:t>
            </a:r>
          </a:p>
        </p:txBody>
      </p:sp>
      <p:pic>
        <p:nvPicPr>
          <p:cNvPr id="11" name="Picture 10"/>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6219825" y="1538288"/>
            <a:ext cx="1555750" cy="2230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ectangle 12"/>
          <p:cNvSpPr/>
          <p:nvPr/>
        </p:nvSpPr>
        <p:spPr>
          <a:xfrm>
            <a:off x="768350" y="4146550"/>
            <a:ext cx="7404100" cy="1095375"/>
          </a:xfrm>
          <a:prstGeom prst="rect">
            <a:avLst/>
          </a:prstGeom>
          <a:solidFill>
            <a:srgbClr val="8D358B"/>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440000" bIns="108000" anchor="ctr"/>
          <a:lstStyle/>
          <a:p>
            <a:pPr eaLnBrk="1" fontAlgn="auto" hangingPunct="1">
              <a:spcBef>
                <a:spcPts val="0"/>
              </a:spcBef>
              <a:spcAft>
                <a:spcPts val="0"/>
              </a:spcAft>
              <a:defRPr/>
            </a:pPr>
            <a:r>
              <a:rPr lang="en-GB" dirty="0"/>
              <a:t>If you still have questions you would like answered, put them in the question box at the end of the lesson and we can come back to these another time.</a:t>
            </a:r>
          </a:p>
        </p:txBody>
      </p:sp>
      <p:pic>
        <p:nvPicPr>
          <p:cNvPr id="4" name="Picture 3"/>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6840538" y="3836988"/>
            <a:ext cx="1692275" cy="1811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par>
                          <p:cTn id="7" fill="hold" nodeType="afterGroup">
                            <p:stCondLst>
                              <p:cond delay="0"/>
                            </p:stCondLst>
                            <p:childTnLst>
                              <p:par>
                                <p:cTn id="8" presetID="10" presetClass="entr" presetSubtype="0" fill="hold" nodeType="after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500"/>
                                        <p:tgtEl>
                                          <p:spTgt spid="13"/>
                                        </p:tgtEl>
                                      </p:cBhvr>
                                    </p:animEffect>
                                  </p:childTnLst>
                                </p:cTn>
                              </p:par>
                              <p:par>
                                <p:cTn id="24" presetID="10" presetClass="entr" presetSubtype="0" fill="hold" nodeType="with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fade">
                                      <p:cBhvr>
                                        <p:cTn id="26" dur="500"/>
                                        <p:tgtEl>
                                          <p:spTgt spid="4"/>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3"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20"/>
          <p:cNvSpPr>
            <a:spLocks noGrp="1"/>
          </p:cNvSpPr>
          <p:nvPr>
            <p:ph type="title"/>
          </p:nvPr>
        </p:nvSpPr>
        <p:spPr>
          <a:xfrm>
            <a:off x="457200" y="436563"/>
            <a:ext cx="8220075" cy="5584825"/>
          </a:xfrm>
          <a:prstGeom prst="roundRect">
            <a:avLst>
              <a:gd name="adj" fmla="val 2204"/>
            </a:avLst>
          </a:prstGeom>
        </p:spPr>
        <p:txBody>
          <a:bodyPr/>
          <a:lstStyle/>
          <a:p>
            <a:r>
              <a:rPr lang="en-GB" altLang="en-US" sz="5400">
                <a:latin typeface="Twinkl" pitchFamily="2" charset="0"/>
              </a:rPr>
              <a:t>The Big Questions</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a:xfrm>
            <a:off x="457200" y="479425"/>
            <a:ext cx="8220075" cy="993775"/>
          </a:xfrm>
        </p:spPr>
        <p:txBody>
          <a:bodyPr/>
          <a:lstStyle/>
          <a:p>
            <a:r>
              <a:rPr lang="en-GB" altLang="en-US"/>
              <a:t>The Big Questions </a:t>
            </a:r>
          </a:p>
        </p:txBody>
      </p:sp>
      <p:pic>
        <p:nvPicPr>
          <p:cNvPr id="13315" name="Picture 2"/>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bwMode="auto">
          <a:xfrm>
            <a:off x="7740650" y="542925"/>
            <a:ext cx="863600"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6385123" y="2060848"/>
            <a:ext cx="2219325" cy="439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Picture 19"/>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558800" y="2070100"/>
            <a:ext cx="2141538" cy="4416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Oval 9"/>
          <p:cNvSpPr/>
          <p:nvPr/>
        </p:nvSpPr>
        <p:spPr>
          <a:xfrm>
            <a:off x="2376488" y="1450026"/>
            <a:ext cx="2159000" cy="2160588"/>
          </a:xfrm>
          <a:prstGeom prst="ellipse">
            <a:avLst/>
          </a:prstGeom>
          <a:solidFill>
            <a:srgbClr val="8D358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What is a sexual relationship and who can have one?</a:t>
            </a:r>
          </a:p>
        </p:txBody>
      </p:sp>
      <p:sp>
        <p:nvSpPr>
          <p:cNvPr id="11" name="Oval 10"/>
          <p:cNvSpPr/>
          <p:nvPr/>
        </p:nvSpPr>
        <p:spPr>
          <a:xfrm>
            <a:off x="4649788" y="1429389"/>
            <a:ext cx="2160587" cy="2159000"/>
          </a:xfrm>
          <a:prstGeom prst="ellipse">
            <a:avLst/>
          </a:prstGeom>
          <a:solidFill>
            <a:srgbClr val="6ABB8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What is an STI and how can they be prevented?</a:t>
            </a:r>
          </a:p>
        </p:txBody>
      </p:sp>
      <p:sp>
        <p:nvSpPr>
          <p:cNvPr id="12" name="Oval 11"/>
          <p:cNvSpPr/>
          <p:nvPr/>
        </p:nvSpPr>
        <p:spPr>
          <a:xfrm>
            <a:off x="3213675" y="3607166"/>
            <a:ext cx="2699568" cy="2701559"/>
          </a:xfrm>
          <a:prstGeom prst="ellipse">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What type of physical contact is unacceptable and how should we respond?</a:t>
            </a:r>
          </a:p>
        </p:txBody>
      </p:sp>
    </p:spTree>
    <p:extLst>
      <p:ext uri="{BB962C8B-B14F-4D97-AF65-F5344CB8AC3E}">
        <p14:creationId xmlns:p14="http://schemas.microsoft.com/office/powerpoint/2010/main" val="224337541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500"/>
                                        <p:tgtEl>
                                          <p:spTgt spid="20"/>
                                        </p:tgtEl>
                                      </p:cBhvr>
                                    </p:animEffect>
                                  </p:childTnLst>
                                </p:cTn>
                              </p:par>
                              <p:par>
                                <p:cTn id="8" presetID="10" presetClass="entr" presetSubtype="0"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500"/>
                                        <p:tgtEl>
                                          <p:spTgt spid="10"/>
                                        </p:tgtEl>
                                      </p:cBhvr>
                                    </p:animEffect>
                                  </p:childTnLst>
                                </p:cTn>
                              </p:par>
                            </p:childTnLst>
                          </p:cTn>
                        </p:par>
                        <p:par>
                          <p:cTn id="15" fill="hold">
                            <p:stCondLst>
                              <p:cond delay="1000"/>
                            </p:stCondLst>
                            <p:childTnLst>
                              <p:par>
                                <p:cTn id="16" presetID="10" presetClass="entr" presetSubtype="0" fill="hold" grpId="0" nodeType="after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fade">
                                      <p:cBhvr>
                                        <p:cTn id="18" dur="500"/>
                                        <p:tgtEl>
                                          <p:spTgt spid="11"/>
                                        </p:tgtEl>
                                      </p:cBhvr>
                                    </p:animEffect>
                                  </p:childTnLst>
                                </p:cTn>
                              </p:par>
                            </p:childTnLst>
                          </p:cTn>
                        </p:par>
                        <p:par>
                          <p:cTn id="19" fill="hold">
                            <p:stCondLst>
                              <p:cond delay="1500"/>
                            </p:stCondLst>
                            <p:childTnLst>
                              <p:par>
                                <p:cTn id="20" presetID="10" presetClass="entr" presetSubtype="0" fill="hold" grpId="0" nodeType="after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4" name="Rounded Rectangle 23"/>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31748" name="Title 1"/>
          <p:cNvSpPr txBox="1">
            <a:spLocks/>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lnSpc>
                <a:spcPct val="90000"/>
              </a:lnSpc>
            </a:pPr>
            <a:r>
              <a:rPr lang="en-US" altLang="en-US" sz="3600" b="1" dirty="0"/>
              <a:t>Success Criteria</a:t>
            </a:r>
          </a:p>
        </p:txBody>
      </p:sp>
      <p:sp>
        <p:nvSpPr>
          <p:cNvPr id="31749" name="Title 1"/>
          <p:cNvSpPr txBox="1">
            <a:spLocks/>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lnSpc>
                <a:spcPct val="90000"/>
              </a:lnSpc>
            </a:pPr>
            <a:r>
              <a:rPr lang="en-US" altLang="en-US" sz="3600" b="1" dirty="0"/>
              <a:t>Aim</a:t>
            </a:r>
          </a:p>
        </p:txBody>
      </p:sp>
      <p:sp>
        <p:nvSpPr>
          <p:cNvPr id="31750" name="Content Placeholder 15"/>
          <p:cNvSpPr>
            <a:spLocks noGrp="1"/>
          </p:cNvSpPr>
          <p:nvPr>
            <p:ph idx="1"/>
          </p:nvPr>
        </p:nvSpPr>
        <p:spPr>
          <a:xfrm>
            <a:off x="628650" y="1127125"/>
            <a:ext cx="7886700" cy="1409700"/>
          </a:xfrm>
        </p:spPr>
        <p:txBody>
          <a:bodyPr>
            <a:normAutofit/>
          </a:bodyPr>
          <a:lstStyle/>
          <a:p>
            <a:r>
              <a:rPr lang="en-GB" altLang="en-US">
                <a:latin typeface="Twinkl" pitchFamily="2" charset="0"/>
              </a:rPr>
              <a:t>I understand what a sexual relationship is and who can have a </a:t>
            </a:r>
            <a:br>
              <a:rPr lang="en-GB" altLang="en-US">
                <a:latin typeface="Twinkl" pitchFamily="2" charset="0"/>
              </a:rPr>
            </a:br>
            <a:r>
              <a:rPr lang="en-GB" altLang="en-US">
                <a:latin typeface="Twinkl" pitchFamily="2" charset="0"/>
              </a:rPr>
              <a:t>sexual relationship.</a:t>
            </a:r>
          </a:p>
        </p:txBody>
      </p:sp>
      <p:sp>
        <p:nvSpPr>
          <p:cNvPr id="31751" name="Content Placeholder 15"/>
          <p:cNvSpPr txBox="1">
            <a:spLocks/>
          </p:cNvSpPr>
          <p:nvPr/>
        </p:nvSpPr>
        <p:spPr bwMode="auto">
          <a:xfrm>
            <a:off x="628650" y="3467100"/>
            <a:ext cx="7886700" cy="21941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180000" tIns="252000" rIns="252000" bIns="180000"/>
          <a:lstStyle>
            <a:lvl1pPr marL="228600" indent="-228600">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eaLnBrk="1" hangingPunct="1"/>
            <a:r>
              <a:rPr lang="en-GB" altLang="en-US" dirty="0">
                <a:ea typeface="Sassoon Infant Rg" panose="02000503030000020003" pitchFamily="50" charset="0"/>
                <a:cs typeface="Sassoon Infant Rg" panose="02000503030000020003" pitchFamily="50" charset="0"/>
              </a:rPr>
              <a:t>I can describe the terms ‘sexual relationship’ and ‘sexual intercourse’.</a:t>
            </a:r>
          </a:p>
          <a:p>
            <a:pPr eaLnBrk="1" hangingPunct="1"/>
            <a:r>
              <a:rPr lang="en-GB" altLang="en-US" dirty="0">
                <a:ea typeface="Sassoon Infant Rg" panose="02000503030000020003" pitchFamily="50" charset="0"/>
                <a:cs typeface="Sassoon Infant Rg" panose="02000503030000020003" pitchFamily="50" charset="0"/>
              </a:rPr>
              <a:t>I can explain who can have a sexual relationship, according to </a:t>
            </a:r>
            <a:br>
              <a:rPr lang="en-GB" altLang="en-US" dirty="0">
                <a:ea typeface="Sassoon Infant Rg" panose="02000503030000020003" pitchFamily="50" charset="0"/>
                <a:cs typeface="Sassoon Infant Rg" panose="02000503030000020003" pitchFamily="50" charset="0"/>
              </a:rPr>
            </a:br>
            <a:r>
              <a:rPr lang="en-GB" altLang="en-US" dirty="0">
                <a:ea typeface="Sassoon Infant Rg" panose="02000503030000020003" pitchFamily="50" charset="0"/>
                <a:cs typeface="Sassoon Infant Rg" panose="02000503030000020003" pitchFamily="50" charset="0"/>
              </a:rPr>
              <a:t>the law.</a:t>
            </a:r>
          </a:p>
          <a:p>
            <a:pPr eaLnBrk="1" hangingPunct="1"/>
            <a:r>
              <a:rPr lang="en-GB" altLang="en-US" dirty="0">
                <a:ea typeface="Sassoon Infant Rg" panose="02000503030000020003" pitchFamily="50" charset="0"/>
                <a:cs typeface="Sassoon Infant Rg" panose="02000503030000020003" pitchFamily="50" charset="0"/>
              </a:rPr>
              <a:t>I can explain what an STI is and I know how these can be prevented.</a:t>
            </a:r>
          </a:p>
          <a:p>
            <a:pPr eaLnBrk="1" hangingPunct="1"/>
            <a:r>
              <a:rPr lang="en-GB" altLang="en-US" dirty="0">
                <a:ea typeface="Sassoon Infant Rg" panose="02000503030000020003" pitchFamily="50" charset="0"/>
                <a:cs typeface="Sassoon Infant Rg" panose="02000503030000020003" pitchFamily="50" charset="0"/>
              </a:rPr>
              <a:t>I can judge when physical contact is unacceptable and I know how </a:t>
            </a:r>
            <a:br>
              <a:rPr lang="en-GB" altLang="en-US" dirty="0">
                <a:ea typeface="Sassoon Infant Rg" panose="02000503030000020003" pitchFamily="50" charset="0"/>
                <a:cs typeface="Sassoon Infant Rg" panose="02000503030000020003" pitchFamily="50" charset="0"/>
              </a:rPr>
            </a:br>
            <a:r>
              <a:rPr lang="en-GB" altLang="en-US" dirty="0">
                <a:ea typeface="Sassoon Infant Rg" panose="02000503030000020003" pitchFamily="50" charset="0"/>
                <a:cs typeface="Sassoon Infant Rg" panose="02000503030000020003" pitchFamily="50" charset="0"/>
              </a:rPr>
              <a:t>to respond.</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theme/theme1.xml><?xml version="1.0" encoding="utf-8"?>
<a:theme xmlns:a="http://schemas.openxmlformats.org/drawingml/2006/main" name="Office Theme">
  <a:themeElements>
    <a:clrScheme name="Custom 2">
      <a:dk1>
        <a:srgbClr val="1C1C1C"/>
      </a:dk1>
      <a:lt1>
        <a:sysClr val="window" lastClr="FFFFFF"/>
      </a:lt1>
      <a:dk2>
        <a:srgbClr val="4A4A4A"/>
      </a:dk2>
      <a:lt2>
        <a:srgbClr val="F4F2F2"/>
      </a:lt2>
      <a:accent1>
        <a:srgbClr val="00A7E7"/>
      </a:accent1>
      <a:accent2>
        <a:srgbClr val="F0821A"/>
      </a:accent2>
      <a:accent3>
        <a:srgbClr val="8C368C"/>
      </a:accent3>
      <a:accent4>
        <a:srgbClr val="009640"/>
      </a:accent4>
      <a:accent5>
        <a:srgbClr val="31B7BC"/>
      </a:accent5>
      <a:accent6>
        <a:srgbClr val="F9B000"/>
      </a:accent6>
      <a:hlink>
        <a:srgbClr val="00B0F0"/>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Lesson Presentation Template V3.pptx" id="{872A759C-8F28-436B-A9AA-D61559454DA0}" vid="{1DAAD91C-0CDD-4FF8-BAE3-95F9B517A54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621</TotalTime>
  <Words>1540</Words>
  <Application>Microsoft Office PowerPoint</Application>
  <PresentationFormat>On-screen Show (4:3)</PresentationFormat>
  <Paragraphs>122</Paragraphs>
  <Slides>26</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26</vt:i4>
      </vt:variant>
    </vt:vector>
  </HeadingPairs>
  <TitlesOfParts>
    <vt:vector size="32" baseType="lpstr">
      <vt:lpstr>Sassoon Infant Rg</vt:lpstr>
      <vt:lpstr>Calibri</vt:lpstr>
      <vt:lpstr>Arial</vt:lpstr>
      <vt:lpstr>Twinkl</vt:lpstr>
      <vt:lpstr>Tuffy-TTF</vt:lpstr>
      <vt:lpstr>Office Theme</vt:lpstr>
      <vt:lpstr>PowerPoint Presentation</vt:lpstr>
      <vt:lpstr>PowerPoint Presentation</vt:lpstr>
      <vt:lpstr>PowerPoint Presentation</vt:lpstr>
      <vt:lpstr>The Big Questions</vt:lpstr>
      <vt:lpstr>The Big Questions </vt:lpstr>
      <vt:lpstr>Reconnecting</vt:lpstr>
      <vt:lpstr>Relationships</vt:lpstr>
      <vt:lpstr>Exploring</vt:lpstr>
      <vt:lpstr>Let’s Talk about Sex </vt:lpstr>
      <vt:lpstr>Let’s Talk about Sex </vt:lpstr>
      <vt:lpstr>Let’s Talk about Sex </vt:lpstr>
      <vt:lpstr>Let’s Talk about Sex </vt:lpstr>
      <vt:lpstr>Let’s Talk about Sex </vt:lpstr>
      <vt:lpstr>Staying Safe and Healthy</vt:lpstr>
      <vt:lpstr>Staying Safe and Healthy</vt:lpstr>
      <vt:lpstr>Staying Safe and Healthy</vt:lpstr>
      <vt:lpstr>Staying Safe and Healthy</vt:lpstr>
      <vt:lpstr>Let’s Talk about Sex</vt:lpstr>
      <vt:lpstr>Consolidating</vt:lpstr>
      <vt:lpstr>Giving Advice</vt:lpstr>
      <vt:lpstr>Reflecting</vt:lpstr>
      <vt:lpstr>Questions and Answers</vt:lpstr>
      <vt:lpstr>The Big Questions</vt:lpstr>
      <vt:lpstr>The Big Questions </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PSHE and Citizenship</dc:title>
  <dc:creator>Joseph Hayward</dc:creator>
  <cp:lastModifiedBy>James Brown</cp:lastModifiedBy>
  <cp:revision>67</cp:revision>
  <dcterms:created xsi:type="dcterms:W3CDTF">2018-06-11T10:13:34Z</dcterms:created>
  <dcterms:modified xsi:type="dcterms:W3CDTF">2021-07-16T14:30:32Z</dcterms:modified>
</cp:coreProperties>
</file>