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6"/>
  </p:notesMasterIdLst>
  <p:handoutMasterIdLst>
    <p:handoutMasterId r:id="rId37"/>
  </p:handoutMasterIdLst>
  <p:sldIdLst>
    <p:sldId id="305" r:id="rId2"/>
    <p:sldId id="258" r:id="rId3"/>
    <p:sldId id="263" r:id="rId4"/>
    <p:sldId id="264" r:id="rId5"/>
    <p:sldId id="294" r:id="rId6"/>
    <p:sldId id="289" r:id="rId7"/>
    <p:sldId id="295" r:id="rId8"/>
    <p:sldId id="340" r:id="rId9"/>
    <p:sldId id="341" r:id="rId10"/>
    <p:sldId id="290" r:id="rId11"/>
    <p:sldId id="307" r:id="rId12"/>
    <p:sldId id="342" r:id="rId13"/>
    <p:sldId id="343" r:id="rId14"/>
    <p:sldId id="344" r:id="rId15"/>
    <p:sldId id="357" r:id="rId16"/>
    <p:sldId id="359" r:id="rId17"/>
    <p:sldId id="345" r:id="rId18"/>
    <p:sldId id="346" r:id="rId19"/>
    <p:sldId id="347" r:id="rId20"/>
    <p:sldId id="348" r:id="rId21"/>
    <p:sldId id="356" r:id="rId22"/>
    <p:sldId id="350" r:id="rId23"/>
    <p:sldId id="351" r:id="rId24"/>
    <p:sldId id="352" r:id="rId25"/>
    <p:sldId id="353" r:id="rId26"/>
    <p:sldId id="306" r:id="rId27"/>
    <p:sldId id="291" r:id="rId28"/>
    <p:sldId id="298" r:id="rId29"/>
    <p:sldId id="292" r:id="rId30"/>
    <p:sldId id="297" r:id="rId31"/>
    <p:sldId id="293" r:id="rId32"/>
    <p:sldId id="358" r:id="rId33"/>
    <p:sldId id="354" r:id="rId34"/>
    <p:sldId id="267" r:id="rId35"/>
  </p:sldIdLst>
  <p:sldSz cx="9144000" cy="6858000" type="screen4x3"/>
  <p:notesSz cx="6858000" cy="9144000"/>
  <p:embeddedFontLst>
    <p:embeddedFont>
      <p:font typeface="Calibri" panose="020F0502020204030204" pitchFamily="34" charset="0"/>
      <p:regular r:id="rId38"/>
      <p:bold r:id="rId39"/>
      <p:italic r:id="rId40"/>
      <p:boldItalic r:id="rId41"/>
    </p:embeddedFont>
    <p:embeddedFont>
      <p:font typeface="Sassoon Infant Rg" panose="02000503030000020003" charset="0"/>
      <p:regular r:id="rId42"/>
      <p:bold r:id="rId43"/>
    </p:embeddedFont>
    <p:embeddedFont>
      <p:font typeface="Tuffy" panose="020B0603060100000000" charset="0"/>
      <p:regular r:id="rId44"/>
      <p:bold r:id="rId45"/>
      <p:italic r:id="rId46"/>
      <p:boldItalic r:id="rId47"/>
    </p:embeddedFont>
    <p:embeddedFont>
      <p:font typeface="Tuffy-TTF" panose="020B0603060100000000" charset="0"/>
      <p:regular r:id="rId48"/>
      <p:bold r:id="rId49"/>
      <p:italic r:id="rId50"/>
      <p:boldItalic r:id="rId51"/>
    </p:embeddedFont>
    <p:embeddedFont>
      <p:font typeface="Twinkl" panose="020B0604020202020204" charset="0"/>
      <p:regular r:id="rId52"/>
      <p:bold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375"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1B7BC"/>
    <a:srgbClr val="8D358B"/>
    <a:srgbClr val="FFFCFE"/>
    <a:srgbClr val="6ABB83"/>
    <a:srgbClr val="F4EBF4"/>
    <a:srgbClr val="009285"/>
    <a:srgbClr val="C8085A"/>
    <a:srgbClr val="FAB001"/>
    <a:srgbClr val="699327"/>
    <a:srgbClr val="E500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howGuides="1">
      <p:cViewPr varScale="1">
        <p:scale>
          <a:sx n="86" d="100"/>
          <a:sy n="86" d="100"/>
        </p:scale>
        <p:origin x="1382" y="72"/>
      </p:cViewPr>
      <p:guideLst>
        <p:guide orient="horz" pos="2160"/>
        <p:guide pos="2880"/>
        <p:guide pos="340"/>
        <p:guide orient="horz" pos="3974"/>
        <p:guide pos="5375"/>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86" d="100"/>
          <a:sy n="86" d="100"/>
        </p:scale>
        <p:origin x="3864" y="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font" Target="fonts/font13.fntdata"/><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font" Target="fonts/font3.fntdata"/><Relationship Id="rId45" Type="http://schemas.openxmlformats.org/officeDocument/2006/relationships/font" Target="fonts/font8.fntdata"/><Relationship Id="rId53" Type="http://schemas.openxmlformats.org/officeDocument/2006/relationships/font" Target="fonts/font16.fntdata"/><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48" Type="http://schemas.openxmlformats.org/officeDocument/2006/relationships/font" Target="fonts/font11.fntdata"/><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4.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font" Target="fonts/font4.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font" Target="fonts/font12.fntdata"/><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7.fntdata"/><Relationship Id="rId52" Type="http://schemas.openxmlformats.org/officeDocument/2006/relationships/font" Target="fonts/font15.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16/07/2021</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16/07/2021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rgbClr val="31B7B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17.tiff"/><Relationship Id="rId3" Type="http://schemas.openxmlformats.org/officeDocument/2006/relationships/image" Target="../media/image11.tiff"/><Relationship Id="rId7" Type="http://schemas.openxmlformats.org/officeDocument/2006/relationships/image" Target="../media/image15.tiff"/><Relationship Id="rId12" Type="http://schemas.openxmlformats.org/officeDocument/2006/relationships/hyperlink" Target="https://creativecommons.org/licenses/by/2.0/" TargetMode="External"/><Relationship Id="rId2" Type="http://schemas.openxmlformats.org/officeDocument/2006/relationships/image" Target="../media/image10.png"/><Relationship Id="rId1" Type="http://schemas.openxmlformats.org/officeDocument/2006/relationships/slideLayout" Target="../slideLayouts/slideLayout4.xml"/><Relationship Id="rId6" Type="http://schemas.openxmlformats.org/officeDocument/2006/relationships/image" Target="../media/image14.tiff"/><Relationship Id="rId11" Type="http://schemas.openxmlformats.org/officeDocument/2006/relationships/hyperlink" Target="https://www.flickr.com/photos/kimama-labo/" TargetMode="External"/><Relationship Id="rId5" Type="http://schemas.openxmlformats.org/officeDocument/2006/relationships/image" Target="../media/image13.tiff"/><Relationship Id="rId10" Type="http://schemas.openxmlformats.org/officeDocument/2006/relationships/hyperlink" Target="https://www.flickr.com/photos/kimama-labo/2878963194/in/photolist-5oprss-zZ3miS-6RVtgN-2UQtwz-f8E1tg-4V3pc-5BvzAw-72Lcno-8zgA4B-dT7kkA-5qb1qz-e3p19q-51pTgu-nAcjSc-yLyMM-e3oCX1-A2o9Sj-92HEdQ-esQHyx-6Wspyq-D7a7R-bKZtpT-f7YhRd-zKTJc1-e3C6u2-aBFkP-4DaRSz-3Fttay-eQ2hs-bZ3Z5-7vG1FA-GtNXE9-5dx3VY-4Ubkv-7Jfiai-5oprv5-c9mPms-4Ubkn-i4RXKG-7gskr5-8jfkq-CGNoV-2WdVyB-zrEZb-3RJcWf-cJcTTY-7CDPXJ-4mGyMQ-frc21-LCRSx" TargetMode="External"/><Relationship Id="rId4" Type="http://schemas.openxmlformats.org/officeDocument/2006/relationships/image" Target="../media/image12.tiff"/><Relationship Id="rId9" Type="http://schemas.openxmlformats.org/officeDocument/2006/relationships/hyperlink" Target="https://www.flickr.com/photos/78428166@N00/8716322584/in/photolist-eher2S-8GYqss-8GYrud-hzqx1B-FUnXK5-m5m2br-6ZtKf2-fFXeYF-aqHs4D-5sRh7d-7k2eiP-6EKup-mKH2Y3-kvAGog-bfsae8-8CoY7c-acMvYq-frCpMF-nDjkqs-fYfTeH-bfs97H-mKFesD-8GVibe-4XZYyp-fwJWW8-pQH3Uc-gVg6j4-72ETVL-9jjqxW-8GVi3z-533gxQ-bjBnr2-9jjisU-8GYq3A-8GVhua-fK9bsF-mKFK7t-9jgigz-6ikpgi-8GVhV4-9aZMqV-Ck2RtR-fZeiWA-e32gji-8Vxiny-7eCDFJ-4Y5emW-8Hi6q5-JcNVD2-poevNn"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23.tiff"/><Relationship Id="rId3" Type="http://schemas.openxmlformats.org/officeDocument/2006/relationships/image" Target="../media/image19.tiff"/><Relationship Id="rId7" Type="http://schemas.openxmlformats.org/officeDocument/2006/relationships/image" Target="../media/image22.tiff"/><Relationship Id="rId2" Type="http://schemas.openxmlformats.org/officeDocument/2006/relationships/image" Target="../media/image18.tiff"/><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21.tiff"/><Relationship Id="rId4" Type="http://schemas.openxmlformats.org/officeDocument/2006/relationships/image" Target="../media/image20.tiff"/><Relationship Id="rId9"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0.png"/><Relationship Id="rId1" Type="http://schemas.openxmlformats.org/officeDocument/2006/relationships/slideLayout" Target="../slideLayouts/slideLayout4.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4.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2.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35.png"/><Relationship Id="rId7" Type="http://schemas.openxmlformats.org/officeDocument/2006/relationships/image" Target="../media/image39.tiff"/><Relationship Id="rId2" Type="http://schemas.openxmlformats.org/officeDocument/2006/relationships/image" Target="../media/image34.png"/><Relationship Id="rId1" Type="http://schemas.openxmlformats.org/officeDocument/2006/relationships/slideLayout" Target="../slideLayouts/slideLayout4.xml"/><Relationship Id="rId6" Type="http://schemas.openxmlformats.org/officeDocument/2006/relationships/image" Target="../media/image38.tiff"/><Relationship Id="rId5" Type="http://schemas.openxmlformats.org/officeDocument/2006/relationships/image" Target="../media/image37.tiff"/><Relationship Id="rId4" Type="http://schemas.openxmlformats.org/officeDocument/2006/relationships/image" Target="../media/image36.tiff"/></Relationships>
</file>

<file path=ppt/slides/_rels/slide1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3.png"/><Relationship Id="rId1" Type="http://schemas.openxmlformats.org/officeDocument/2006/relationships/slideLayout" Target="../slideLayouts/slideLayout4.xml"/><Relationship Id="rId5" Type="http://schemas.openxmlformats.org/officeDocument/2006/relationships/image" Target="../media/image45.png"/><Relationship Id="rId4" Type="http://schemas.openxmlformats.org/officeDocument/2006/relationships/image" Target="../media/image44.png"/></Relationships>
</file>

<file path=ppt/slides/_rels/slide1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0.png"/><Relationship Id="rId1" Type="http://schemas.openxmlformats.org/officeDocument/2006/relationships/slideLayout" Target="../slideLayouts/slideLayout4.xml"/><Relationship Id="rId4" Type="http://schemas.openxmlformats.org/officeDocument/2006/relationships/image" Target="../media/image47.png"/></Relationships>
</file>

<file path=ppt/slides/_rels/slide1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0.png"/><Relationship Id="rId1" Type="http://schemas.openxmlformats.org/officeDocument/2006/relationships/slideLayout" Target="../slideLayouts/slideLayout4.xml"/><Relationship Id="rId4" Type="http://schemas.openxmlformats.org/officeDocument/2006/relationships/image" Target="../media/image49.jpeg"/></Relationships>
</file>

<file path=ppt/slides/_rels/slide1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0.png"/><Relationship Id="rId1" Type="http://schemas.openxmlformats.org/officeDocument/2006/relationships/slideLayout" Target="../slideLayouts/slideLayout4.xml"/><Relationship Id="rId4" Type="http://schemas.openxmlformats.org/officeDocument/2006/relationships/image" Target="../media/image51.jpeg"/></Relationships>
</file>

<file path=ppt/slides/_rels/slide2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0.png"/><Relationship Id="rId1" Type="http://schemas.openxmlformats.org/officeDocument/2006/relationships/slideLayout" Target="../slideLayouts/slideLayout4.xml"/><Relationship Id="rId4" Type="http://schemas.openxmlformats.org/officeDocument/2006/relationships/image" Target="../media/image53.jpeg"/></Relationships>
</file>

<file path=ppt/slides/_rels/slide2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10.png"/><Relationship Id="rId1" Type="http://schemas.openxmlformats.org/officeDocument/2006/relationships/slideLayout" Target="../slideLayouts/slideLayout4.xml"/><Relationship Id="rId4" Type="http://schemas.openxmlformats.org/officeDocument/2006/relationships/image" Target="../media/image55.png"/></Relationships>
</file>

<file path=ppt/slides/_rels/slide2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30.png"/><Relationship Id="rId1" Type="http://schemas.openxmlformats.org/officeDocument/2006/relationships/slideLayout" Target="../slideLayouts/slideLayout4.xml"/><Relationship Id="rId5" Type="http://schemas.openxmlformats.org/officeDocument/2006/relationships/image" Target="../media/image58.tiff"/><Relationship Id="rId4" Type="http://schemas.openxmlformats.org/officeDocument/2006/relationships/image" Target="../media/image57.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9.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30.png"/><Relationship Id="rId3" Type="http://schemas.openxmlformats.org/officeDocument/2006/relationships/image" Target="../media/image12.tiff"/><Relationship Id="rId7" Type="http://schemas.openxmlformats.org/officeDocument/2006/relationships/image" Target="../media/image17.tiff"/><Relationship Id="rId12" Type="http://schemas.openxmlformats.org/officeDocument/2006/relationships/hyperlink" Target="https://creativecommons.org/licenses/by/2.0/" TargetMode="External"/><Relationship Id="rId2" Type="http://schemas.openxmlformats.org/officeDocument/2006/relationships/image" Target="../media/image11.tiff"/><Relationship Id="rId1" Type="http://schemas.openxmlformats.org/officeDocument/2006/relationships/slideLayout" Target="../slideLayouts/slideLayout4.xml"/><Relationship Id="rId6" Type="http://schemas.openxmlformats.org/officeDocument/2006/relationships/image" Target="../media/image15.tiff"/><Relationship Id="rId11" Type="http://schemas.openxmlformats.org/officeDocument/2006/relationships/hyperlink" Target="https://www.flickr.com/photos/kimama-labo/" TargetMode="External"/><Relationship Id="rId5" Type="http://schemas.openxmlformats.org/officeDocument/2006/relationships/image" Target="../media/image14.tiff"/><Relationship Id="rId10" Type="http://schemas.openxmlformats.org/officeDocument/2006/relationships/hyperlink" Target="https://www.flickr.com/photos/kimama-labo/2878963194/in/photolist-5oprss-zZ3miS-6RVtgN-2UQtwz-f8E1tg-4V3pc-5BvzAw-72Lcno-8zgA4B-dT7kkA-5qb1qz-e3p19q-51pTgu-nAcjSc-yLyMM-e3oCX1-A2o9Sj-92HEdQ-esQHyx-6Wspyq-D7a7R-bKZtpT-f7YhRd-zKTJc1-e3C6u2-aBFkP-4DaRSz-3Fttay-eQ2hs-bZ3Z5-7vG1FA-GtNXE9-5dx3VY-4Ubkv-7Jfiai-5oprv5-c9mPms-4Ubkn-i4RXKG-7gskr5-8jfkq-CGNoV-2WdVyB-zrEZb-3RJcWf-cJcTTY-7CDPXJ-4mGyMQ-frc21-LCRSx" TargetMode="External"/><Relationship Id="rId4" Type="http://schemas.openxmlformats.org/officeDocument/2006/relationships/image" Target="../media/image13.tiff"/><Relationship Id="rId9" Type="http://schemas.openxmlformats.org/officeDocument/2006/relationships/hyperlink" Target="https://www.flickr.com/photos/78428166@N00/8716322584/in/photolist-eher2S-8GYqss-8GYrud-hzqx1B-FUnXK5-m5m2br-6ZtKf2-fFXeYF-aqHs4D-5sRh7d-7k2eiP-6EKup-mKH2Y3-kvAGog-bfsae8-8CoY7c-acMvYq-frCpMF-nDjkqs-fYfTeH-bfs97H-mKFesD-8GVibe-4XZYyp-fwJWW8-pQH3Uc-gVg6j4-72ETVL-9jjqxW-8GVi3z-533gxQ-bjBnr2-9jjisU-8GYq3A-8GVhua-fK9bsF-mKFK7t-9jgigz-6ikpgi-8GVhV4-9aZMqV-Ck2RtR-fZeiWA-e32gji-8Vxiny-7eCDFJ-4Y5emW-8Hi6q5-JcNVD2-poevNn" TargetMode="External"/></Relationships>
</file>

<file path=ppt/slides/_rels/slide25.xml.rels><?xml version="1.0" encoding="UTF-8" standalone="yes"?>
<Relationships xmlns="http://schemas.openxmlformats.org/package/2006/relationships"><Relationship Id="rId8" Type="http://schemas.openxmlformats.org/officeDocument/2006/relationships/image" Target="../media/image22.tiff"/><Relationship Id="rId3" Type="http://schemas.openxmlformats.org/officeDocument/2006/relationships/image" Target="../media/image30.png"/><Relationship Id="rId7" Type="http://schemas.openxmlformats.org/officeDocument/2006/relationships/image" Target="../media/image21.tiff"/><Relationship Id="rId2" Type="http://schemas.openxmlformats.org/officeDocument/2006/relationships/image" Target="../media/image24.png"/><Relationship Id="rId1" Type="http://schemas.openxmlformats.org/officeDocument/2006/relationships/slideLayout" Target="../slideLayouts/slideLayout4.xml"/><Relationship Id="rId6" Type="http://schemas.openxmlformats.org/officeDocument/2006/relationships/image" Target="../media/image20.tiff"/><Relationship Id="rId5" Type="http://schemas.openxmlformats.org/officeDocument/2006/relationships/image" Target="../media/image19.tiff"/><Relationship Id="rId4" Type="http://schemas.openxmlformats.org/officeDocument/2006/relationships/image" Target="../media/image18.tiff"/><Relationship Id="rId9" Type="http://schemas.openxmlformats.org/officeDocument/2006/relationships/image" Target="../media/image23.tiff"/></Relationships>
</file>

<file path=ppt/slides/_rels/slide26.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slide" Target="slide29.xml"/><Relationship Id="rId1" Type="http://schemas.openxmlformats.org/officeDocument/2006/relationships/slideLayout" Target="../slideLayouts/slideLayout4.xml"/><Relationship Id="rId5" Type="http://schemas.openxmlformats.org/officeDocument/2006/relationships/image" Target="../media/image61.png"/><Relationship Id="rId4" Type="http://schemas.openxmlformats.org/officeDocument/2006/relationships/image" Target="../media/image6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4.xml"/><Relationship Id="rId4" Type="http://schemas.openxmlformats.org/officeDocument/2006/relationships/image" Target="../media/image6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5.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2348598" y="6464797"/>
            <a:ext cx="4446801" cy="207749"/>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Tuffy-TTF" panose="020B0603060100000000" pitchFamily="34" charset="0"/>
                <a:ea typeface="Calibri" panose="020F0502020204030204" pitchFamily="34" charset="0"/>
                <a:cs typeface="Arial" panose="020B0604020202020204" pitchFamily="34" charset="0"/>
              </a:rPr>
              <a:t>PSHE and Citizenship | Year 6 | Relationships | Growing Up | Just the Way You Are | Lesson 3</a:t>
            </a:r>
            <a:endParaRPr lang="en-GB" sz="800" dirty="0">
              <a:solidFill>
                <a:srgbClr val="FFFFFF"/>
              </a:solidFill>
              <a:latin typeface="Tuffy-TTF" panose="020B0603060100000000"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rgbClr val="FFFFFF"/>
                </a:solidFill>
                <a:latin typeface="Tuffy-TTF" panose="020B0603060100000000" pitchFamily="34" charset="0"/>
                <a:ea typeface="Calibri" panose="020F0502020204030204" pitchFamily="34" charset="0"/>
                <a:cs typeface="Arial" panose="020B0604020202020204" pitchFamily="34" charset="0"/>
              </a:rPr>
              <a:t>Relationships</a:t>
            </a:r>
            <a:r>
              <a:rPr lang="en-GB" b="1" dirty="0">
                <a:solidFill>
                  <a:srgbClr val="FFFFFF"/>
                </a:solidFill>
                <a:latin typeface="Tuffy-TTF" panose="020B0603060100000000" pitchFamily="34" charset="0"/>
                <a:ea typeface="Calibri" panose="020F0502020204030204" pitchFamily="34" charset="0"/>
                <a:cs typeface="Arial" panose="020B0604020202020204" pitchFamily="34" charset="0"/>
              </a:rPr>
              <a:t> </a:t>
            </a:r>
            <a:r>
              <a:rPr lang="en-GB" dirty="0">
                <a:solidFill>
                  <a:schemeClr val="bg1"/>
                </a:solidFill>
                <a:latin typeface="Tuffy-TTF" panose="020B0603060100000000" pitchFamily="34" charset="0"/>
                <a:cs typeface="Arial" panose="020B0604020202020204" pitchFamily="34" charset="0"/>
              </a:rPr>
              <a:t>| </a:t>
            </a:r>
            <a:r>
              <a:rPr lang="en-GB" dirty="0">
                <a:solidFill>
                  <a:srgbClr val="FFFFFF"/>
                </a:solidFill>
                <a:latin typeface="Tuffy-TTF" panose="020B0603060100000000" pitchFamily="34" charset="0"/>
                <a:ea typeface="Calibri" panose="020F0502020204030204" pitchFamily="34" charset="0"/>
                <a:cs typeface="Arial" panose="020B0604020202020204" pitchFamily="34" charset="0"/>
              </a:rPr>
              <a:t>Growing Up </a:t>
            </a:r>
            <a:endParaRPr lang="en-GB" dirty="0">
              <a:solidFill>
                <a:schemeClr val="bg1"/>
              </a:solidFill>
              <a:latin typeface="Tuffy-TTF" panose="020B0603060100000000" pitchFamily="34" charset="0"/>
              <a:cs typeface="Arial" panose="020B0604020202020204" pitchFamily="34" charset="0"/>
            </a:endParaRP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Tuffy-TTF" panose="020B0603060100000000" pitchFamily="34" charset="0"/>
                <a:cs typeface="Arial" panose="020B0604020202020204" pitchFamily="34" charset="0"/>
              </a:rPr>
              <a:t>PSHE and Citizenship</a:t>
            </a:r>
          </a:p>
        </p:txBody>
      </p:sp>
      <p:cxnSp>
        <p:nvCxnSpPr>
          <p:cNvPr id="10" name="Straight Connector 9"/>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760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recognise that many things affect the way we feel about ourselves and I understand that there is no such thing as an ideal body.</a:t>
            </a:r>
          </a:p>
        </p:txBody>
      </p:sp>
      <p:sp>
        <p:nvSpPr>
          <p:cNvPr id="20" name="Content Placeholder 15"/>
          <p:cNvSpPr txBox="1">
            <a:spLocks/>
          </p:cNvSpPr>
          <p:nvPr/>
        </p:nvSpPr>
        <p:spPr>
          <a:xfrm>
            <a:off x="628650" y="3466802"/>
            <a:ext cx="7886700" cy="1762397"/>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understand the term ‘body image’. </a:t>
            </a:r>
          </a:p>
          <a:p>
            <a:r>
              <a:rPr lang="en-GB" dirty="0">
                <a:latin typeface="Twinkl" pitchFamily="50" charset="0"/>
              </a:rPr>
              <a:t>I can name some things that affect the way we see ourselves.</a:t>
            </a:r>
          </a:p>
          <a:p>
            <a:r>
              <a:rPr lang="en-GB" dirty="0">
                <a:latin typeface="Twinkl" pitchFamily="50" charset="0"/>
              </a:rPr>
              <a:t>I appreciate that people have different bodies and can look very different from one another.</a:t>
            </a:r>
          </a:p>
          <a:p>
            <a:r>
              <a:rPr lang="en-GB" dirty="0">
                <a:latin typeface="Twinkl" pitchFamily="50" charset="0"/>
              </a:rPr>
              <a:t>I understand that images we see on social media can be misleading.</a:t>
            </a:r>
          </a:p>
          <a:p>
            <a:endParaRPr lang="en-GB" dirty="0">
              <a:latin typeface="Twinkl" pitchFamily="50" charset="0"/>
            </a:endParaRPr>
          </a:p>
        </p:txBody>
      </p:sp>
      <p:sp>
        <p:nvSpPr>
          <p:cNvPr id="9" name="TextBox 21"/>
          <p:cNvSpPr txBox="1">
            <a:spLocks noChangeArrowheads="1"/>
          </p:cNvSpPr>
          <p:nvPr/>
        </p:nvSpPr>
        <p:spPr bwMode="auto">
          <a:xfrm>
            <a:off x="2627784" y="6245477"/>
            <a:ext cx="3888432"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Tuffy-TTF" panose="020B0603060100000000" pitchFamily="34"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Tuffy-TTF" panose="020B0603060100000000" pitchFamily="34" charset="0"/>
                <a:cs typeface="Arial" panose="020B0604020202020204" pitchFamily="34" charset="0"/>
                <a:hlinkClick r:id="rId2"/>
              </a:rPr>
              <a:t>Programme of Study</a:t>
            </a:r>
            <a:r>
              <a:rPr lang="en-GB" sz="800" baseline="30000" dirty="0">
                <a:latin typeface="Tuffy-TTF" panose="020B0603060100000000" pitchFamily="34"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Big Questions </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4" name="Rectangular Callout 3"/>
          <p:cNvSpPr/>
          <p:nvPr/>
        </p:nvSpPr>
        <p:spPr>
          <a:xfrm>
            <a:off x="2411760" y="1868122"/>
            <a:ext cx="2022225" cy="1363594"/>
          </a:xfrm>
          <a:prstGeom prst="wedgeRectCallout">
            <a:avLst>
              <a:gd name="adj1" fmla="val -31113"/>
              <a:gd name="adj2" fmla="val 106143"/>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solidFill>
                  <a:schemeClr val="tx1"/>
                </a:solidFill>
              </a:rPr>
              <a:t>Is there an ideal kind of body?</a:t>
            </a:r>
          </a:p>
        </p:txBody>
      </p:sp>
      <p:sp>
        <p:nvSpPr>
          <p:cNvPr id="12" name="Rectangular Callout 11"/>
          <p:cNvSpPr/>
          <p:nvPr/>
        </p:nvSpPr>
        <p:spPr>
          <a:xfrm>
            <a:off x="4716016" y="1868122"/>
            <a:ext cx="2736304" cy="1363594"/>
          </a:xfrm>
          <a:prstGeom prst="wedgeRectCallout">
            <a:avLst>
              <a:gd name="adj1" fmla="val -6755"/>
              <a:gd name="adj2" fmla="val 105929"/>
            </a:avLst>
          </a:prstGeom>
          <a:solidFill>
            <a:schemeClr val="bg1"/>
          </a:solidFill>
          <a:ln w="28575">
            <a:solidFill>
              <a:srgbClr val="6ABB83"/>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08000" bIns="108000" rtlCol="0" anchor="ctr"/>
          <a:lstStyle/>
          <a:p>
            <a:r>
              <a:rPr lang="en-GB" dirty="0">
                <a:solidFill>
                  <a:schemeClr val="tx1"/>
                </a:solidFill>
              </a:rPr>
              <a:t>What information can affect how we think and feel about ourselves and our bodies?</a:t>
            </a:r>
          </a:p>
        </p:txBody>
      </p:sp>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2185" y="3131853"/>
            <a:ext cx="2709806" cy="3726147"/>
          </a:xfrm>
          <a:prstGeom prst="rect">
            <a:avLst/>
          </a:prstGeom>
        </p:spPr>
      </p:pic>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30966" y="3131852"/>
            <a:ext cx="2821651" cy="3722294"/>
          </a:xfrm>
          <a:prstGeom prst="rect">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Every Body!</a:t>
            </a:r>
          </a:p>
        </p:txBody>
      </p:sp>
      <p:pic>
        <p:nvPicPr>
          <p:cNvPr id="7" name="Talking Partner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651" y="1473200"/>
            <a:ext cx="2448198" cy="1632929"/>
          </a:xfrm>
          <a:prstGeom prst="rect">
            <a:avLst/>
          </a:prstGeom>
        </p:spPr>
      </p:pic>
      <p:pic>
        <p:nvPicPr>
          <p:cNvPr id="8" name="Picture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348458" y="1473200"/>
            <a:ext cx="2449394" cy="1632929"/>
          </a:xfrm>
          <a:prstGeom prst="rect">
            <a:avLst/>
          </a:prstGeom>
        </p:spPr>
      </p:pic>
      <p:pic>
        <p:nvPicPr>
          <p:cNvPr id="9" name="Picture 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942461" y="1470644"/>
            <a:ext cx="2445889" cy="1635485"/>
          </a:xfrm>
          <a:prstGeom prst="rect">
            <a:avLst/>
          </a:prstGeom>
        </p:spPr>
      </p:pic>
      <p:pic>
        <p:nvPicPr>
          <p:cNvPr id="11" name="Picture 1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349653" y="3761464"/>
            <a:ext cx="2448199" cy="1632133"/>
          </a:xfrm>
          <a:prstGeom prst="rect">
            <a:avLst/>
          </a:prstGeom>
        </p:spPr>
      </p:pic>
      <p:pic>
        <p:nvPicPr>
          <p:cNvPr id="12" name="Picture 1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942646" y="3761463"/>
            <a:ext cx="2445704" cy="1630241"/>
          </a:xfrm>
          <a:prstGeom prst="rect">
            <a:avLst/>
          </a:prstGeom>
        </p:spPr>
      </p:pic>
      <p:pic>
        <p:nvPicPr>
          <p:cNvPr id="16" name="Picture 1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452320" y="4492717"/>
            <a:ext cx="1195187" cy="2365283"/>
          </a:xfrm>
          <a:prstGeom prst="rect">
            <a:avLst/>
          </a:prstGeom>
        </p:spPr>
      </p:pic>
      <p:sp>
        <p:nvSpPr>
          <p:cNvPr id="17"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None/>
            </a:pP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rPr>
              <a:t>‘</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hlinkClick r:id="rId9"/>
              </a:rPr>
              <a:t>Good For Her</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rPr>
              <a:t>’ by </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hlinkClick r:id="rId9"/>
              </a:rPr>
              <a:t>Tony Alter</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rPr>
              <a:t>. ‘</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hlinkClick r:id="rId10"/>
              </a:rPr>
              <a:t>Sumo wrestler in Japan</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rPr>
              <a:t>’ by </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hlinkClick r:id="rId11"/>
              </a:rPr>
              <a:t>Nakatani </a:t>
            </a:r>
            <a:r>
              <a:rPr lang="en-GB" altLang="en-US" sz="500" dirty="0" err="1">
                <a:solidFill>
                  <a:schemeClr val="tx1"/>
                </a:solidFill>
                <a:latin typeface="Tuffy-TTF" panose="020B0603060100000000" pitchFamily="34" charset="0"/>
                <a:ea typeface="Tuffy" panose="020B0603060100000000" pitchFamily="34" charset="0"/>
                <a:cs typeface="Arial" panose="020B0604020202020204" pitchFamily="34" charset="0"/>
                <a:hlinkClick r:id="rId11"/>
              </a:rPr>
              <a:t>YOshifumiis</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rPr>
              <a:t> are licensed under </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hlinkClick r:id="rId12"/>
              </a:rPr>
              <a:t>CC BY 2.0</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rPr>
              <a:t>.  </a:t>
            </a:r>
          </a:p>
        </p:txBody>
      </p:sp>
      <p:pic>
        <p:nvPicPr>
          <p:cNvPr id="13" name="Picture 12">
            <a:extLst>
              <a:ext uri="{FF2B5EF4-FFF2-40B4-BE49-F238E27FC236}">
                <a16:creationId xmlns:a16="http://schemas.microsoft.com/office/drawing/2014/main" id="{C7A50D04-F4F5-467E-9115-26B7589BD6AE}"/>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756562" y="3752877"/>
            <a:ext cx="2446375" cy="1630916"/>
          </a:xfrm>
          <a:prstGeom prst="rect">
            <a:avLst/>
          </a:prstGeom>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884487" y="1542073"/>
            <a:ext cx="1626472" cy="2439708"/>
          </a:xfrm>
          <a:prstGeom prst="rect">
            <a:avLst/>
          </a:prstGeom>
        </p:spPr>
      </p:pic>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61878" y="1556341"/>
            <a:ext cx="1626472" cy="2437271"/>
          </a:xfrm>
          <a:prstGeom prst="rect">
            <a:avLst/>
          </a:prstGeom>
        </p:spPr>
      </p:pic>
      <p:pic>
        <p:nvPicPr>
          <p:cNvPr id="13" name="Picture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132556" y="1553904"/>
            <a:ext cx="1626472" cy="2439709"/>
          </a:xfrm>
          <a:prstGeom prst="rect">
            <a:avLst/>
          </a:prstGeom>
        </p:spPr>
      </p:pic>
      <p:pic>
        <p:nvPicPr>
          <p:cNvPr id="14" name="Picture 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238844" y="1555654"/>
            <a:ext cx="1625306" cy="2437959"/>
          </a:xfrm>
          <a:prstGeom prst="rect">
            <a:avLst/>
          </a:prstGeom>
        </p:spPr>
      </p:pic>
      <p:pic>
        <p:nvPicPr>
          <p:cNvPr id="7" name="Talking Partners"/>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4" name="Picture 3"/>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039293" y="4427116"/>
            <a:ext cx="2446375" cy="1632929"/>
          </a:xfrm>
          <a:prstGeom prst="rect">
            <a:avLst/>
          </a:prstGeom>
        </p:spPr>
      </p:pic>
      <p:pic>
        <p:nvPicPr>
          <p:cNvPr id="8" name="Picture 7"/>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692651" y="4427116"/>
            <a:ext cx="2449393" cy="1632929"/>
          </a:xfrm>
          <a:prstGeom prst="rect">
            <a:avLst/>
          </a:prstGeom>
        </p:spPr>
      </p:pic>
      <p:pic>
        <p:nvPicPr>
          <p:cNvPr id="16" name="Picture 15"/>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56358" y="4492717"/>
            <a:ext cx="1146027" cy="2363745"/>
          </a:xfrm>
          <a:prstGeom prst="rect">
            <a:avLst/>
          </a:prstGeom>
        </p:spPr>
      </p:pic>
      <p:sp>
        <p:nvSpPr>
          <p:cNvPr id="15" name="Title 1"/>
          <p:cNvSpPr>
            <a:spLocks noGrp="1"/>
          </p:cNvSpPr>
          <p:nvPr>
            <p:ph type="title"/>
          </p:nvPr>
        </p:nvSpPr>
        <p:spPr>
          <a:xfrm>
            <a:off x="457198" y="478895"/>
            <a:ext cx="8220075" cy="994306"/>
          </a:xfrm>
        </p:spPr>
        <p:txBody>
          <a:bodyPr/>
          <a:lstStyle/>
          <a:p>
            <a:r>
              <a:rPr lang="en-GB" dirty="0">
                <a:latin typeface="+mn-lt"/>
              </a:rPr>
              <a:t>Every Body!</a:t>
            </a:r>
          </a:p>
        </p:txBody>
      </p:sp>
    </p:spTree>
    <p:extLst>
      <p:ext uri="{BB962C8B-B14F-4D97-AF65-F5344CB8AC3E}">
        <p14:creationId xmlns:p14="http://schemas.microsoft.com/office/powerpoint/2010/main" val="45965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up)">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up)">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down)">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down)">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755650" y="3026836"/>
            <a:ext cx="7344742" cy="1492747"/>
          </a:xfrm>
          <a:prstGeom prst="rect">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4680000" bIns="108000" rtlCol="0" anchor="ctr"/>
          <a:lstStyle/>
          <a:p>
            <a:r>
              <a:rPr lang="en-GB" dirty="0"/>
              <a:t>Talk to your partner about the ways in </a:t>
            </a:r>
            <a:br>
              <a:rPr lang="en-GB" dirty="0"/>
            </a:br>
            <a:r>
              <a:rPr lang="en-GB" dirty="0"/>
              <a:t>which you can look </a:t>
            </a:r>
            <a:br>
              <a:rPr lang="en-GB" dirty="0"/>
            </a:br>
            <a:r>
              <a:rPr lang="en-GB" dirty="0"/>
              <a:t>after your body.</a:t>
            </a:r>
          </a:p>
        </p:txBody>
      </p:sp>
      <p:pic>
        <p:nvPicPr>
          <p:cNvPr id="7" name="Talking Partner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15" name="Rectangle 14"/>
          <p:cNvSpPr/>
          <p:nvPr/>
        </p:nvSpPr>
        <p:spPr>
          <a:xfrm>
            <a:off x="755649" y="1537906"/>
            <a:ext cx="7488759" cy="1200329"/>
          </a:xfrm>
          <a:prstGeom prst="rect">
            <a:avLst/>
          </a:prstGeom>
        </p:spPr>
        <p:txBody>
          <a:bodyPr wrap="square">
            <a:spAutoFit/>
          </a:bodyPr>
          <a:lstStyle/>
          <a:p>
            <a:r>
              <a:rPr lang="en-GB" dirty="0"/>
              <a:t>Look around at all the people in the world and all the different types of bodies they have. What a wonderful variety! Everybody has a unique body and it is important that we look after the body we have, as best we can.</a:t>
            </a:r>
          </a:p>
        </p:txBody>
      </p:sp>
      <p:grpSp>
        <p:nvGrpSpPr>
          <p:cNvPr id="27" name="Group 26"/>
          <p:cNvGrpSpPr/>
          <p:nvPr/>
        </p:nvGrpSpPr>
        <p:grpSpPr>
          <a:xfrm>
            <a:off x="2987824" y="2526688"/>
            <a:ext cx="5442290" cy="3420906"/>
            <a:chOff x="2987824" y="2526688"/>
            <a:chExt cx="5442290" cy="3420906"/>
          </a:xfrm>
        </p:grpSpPr>
        <p:pic>
          <p:nvPicPr>
            <p:cNvPr id="19" name="Picture 18"/>
            <p:cNvPicPr>
              <a:picLocks noChangeAspect="1"/>
            </p:cNvPicPr>
            <p:nvPr/>
          </p:nvPicPr>
          <p:blipFill>
            <a:blip r:embed="rId3" cstate="screen">
              <a:extLst>
                <a:ext uri="{28A0092B-C50C-407E-A947-70E740481C1C}">
                  <a14:useLocalDpi xmlns:a14="http://schemas.microsoft.com/office/drawing/2010/main"/>
                </a:ext>
              </a:extLst>
            </a:blip>
            <a:srcRect t="-3"/>
            <a:stretch>
              <a:fillRect/>
            </a:stretch>
          </p:blipFill>
          <p:spPr bwMode="auto">
            <a:xfrm>
              <a:off x="3622281" y="2574740"/>
              <a:ext cx="1957831" cy="3357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p:cNvPicPr>
              <a:picLocks noChangeAspect="1"/>
            </p:cNvPicPr>
            <p:nvPr/>
          </p:nvPicPr>
          <p:blipFill>
            <a:blip r:embed="rId4" cstate="screen">
              <a:extLst>
                <a:ext uri="{28A0092B-C50C-407E-A947-70E740481C1C}">
                  <a14:useLocalDpi xmlns:a14="http://schemas.microsoft.com/office/drawing/2010/main"/>
                </a:ext>
              </a:extLst>
            </a:blip>
            <a:srcRect t="-3"/>
            <a:stretch>
              <a:fillRect/>
            </a:stretch>
          </p:blipFill>
          <p:spPr bwMode="auto">
            <a:xfrm>
              <a:off x="2987824" y="2557155"/>
              <a:ext cx="1534188" cy="3357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868722" y="2714301"/>
              <a:ext cx="2511590" cy="3233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p:cNvPicPr>
              <a:picLocks noChangeAspect="1"/>
            </p:cNvPicPr>
            <p:nvPr/>
          </p:nvPicPr>
          <p:blipFill>
            <a:blip r:embed="rId6" cstate="screen">
              <a:extLst>
                <a:ext uri="{28A0092B-C50C-407E-A947-70E740481C1C}">
                  <a14:useLocalDpi xmlns:a14="http://schemas.microsoft.com/office/drawing/2010/main"/>
                </a:ext>
              </a:extLst>
            </a:blip>
            <a:srcRect t="-134" r="-277"/>
            <a:stretch>
              <a:fillRect/>
            </a:stretch>
          </p:blipFill>
          <p:spPr bwMode="auto">
            <a:xfrm>
              <a:off x="6876256" y="2526688"/>
              <a:ext cx="1553858" cy="3420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 name="Rectangle 16"/>
          <p:cNvSpPr/>
          <p:nvPr/>
        </p:nvSpPr>
        <p:spPr>
          <a:xfrm>
            <a:off x="755650" y="5085184"/>
            <a:ext cx="8064500" cy="1223541"/>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Not everyone likes the body they have, and at times many people wish they could change their bodies. However, it is important that we learn to love the body we have and be aware of the things around us that can influence the way we see ourselves.</a:t>
            </a:r>
          </a:p>
        </p:txBody>
      </p:sp>
      <p:sp>
        <p:nvSpPr>
          <p:cNvPr id="13" name="Title 1"/>
          <p:cNvSpPr>
            <a:spLocks noGrp="1"/>
          </p:cNvSpPr>
          <p:nvPr>
            <p:ph type="title"/>
          </p:nvPr>
        </p:nvSpPr>
        <p:spPr>
          <a:xfrm>
            <a:off x="457198" y="478895"/>
            <a:ext cx="8220075" cy="994306"/>
          </a:xfrm>
        </p:spPr>
        <p:txBody>
          <a:bodyPr/>
          <a:lstStyle/>
          <a:p>
            <a:r>
              <a:rPr lang="en-GB" dirty="0">
                <a:latin typeface="+mn-lt"/>
              </a:rPr>
              <a:t>Every Body!</a:t>
            </a:r>
          </a:p>
        </p:txBody>
      </p:sp>
    </p:spTree>
    <p:extLst>
      <p:ext uri="{BB962C8B-B14F-4D97-AF65-F5344CB8AC3E}">
        <p14:creationId xmlns:p14="http://schemas.microsoft.com/office/powerpoint/2010/main" val="3895242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1000"/>
                                        <p:tgtEl>
                                          <p:spTgt spid="17"/>
                                        </p:tgtEl>
                                      </p:cBhvr>
                                    </p:animEffect>
                                    <p:anim calcmode="lin" valueType="num">
                                      <p:cBhvr>
                                        <p:cTn id="12" dur="1000" fill="hold"/>
                                        <p:tgtEl>
                                          <p:spTgt spid="17"/>
                                        </p:tgtEl>
                                        <p:attrNameLst>
                                          <p:attrName>ppt_x</p:attrName>
                                        </p:attrNameLst>
                                      </p:cBhvr>
                                      <p:tavLst>
                                        <p:tav tm="0">
                                          <p:val>
                                            <p:strVal val="#ppt_x"/>
                                          </p:val>
                                        </p:tav>
                                        <p:tav tm="100000">
                                          <p:val>
                                            <p:strVal val="#ppt_x"/>
                                          </p:val>
                                        </p:tav>
                                      </p:tavLst>
                                    </p:anim>
                                    <p:anim calcmode="lin" valueType="num">
                                      <p:cBhvr>
                                        <p:cTn id="13" dur="1000" fill="hold"/>
                                        <p:tgtEl>
                                          <p:spTgt spid="17"/>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50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1000"/>
                                        <p:tgtEl>
                                          <p:spTgt spid="27"/>
                                        </p:tgtEl>
                                      </p:cBhvr>
                                    </p:animEffect>
                                    <p:anim calcmode="lin" valueType="num">
                                      <p:cBhvr>
                                        <p:cTn id="17" dur="1000" fill="hold"/>
                                        <p:tgtEl>
                                          <p:spTgt spid="27"/>
                                        </p:tgtEl>
                                        <p:attrNameLst>
                                          <p:attrName>ppt_x</p:attrName>
                                        </p:attrNameLst>
                                      </p:cBhvr>
                                      <p:tavLst>
                                        <p:tav tm="0">
                                          <p:val>
                                            <p:strVal val="#ppt_x"/>
                                          </p:val>
                                        </p:tav>
                                        <p:tav tm="100000">
                                          <p:val>
                                            <p:strVal val="#ppt_x"/>
                                          </p:val>
                                        </p:tav>
                                      </p:tavLst>
                                    </p:anim>
                                    <p:anim calcmode="lin" valueType="num">
                                      <p:cBhvr>
                                        <p:cTn id="18"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left)">
                                      <p:cBhvr>
                                        <p:cTn id="2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1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77013" y="3585829"/>
            <a:ext cx="1370202" cy="843741"/>
          </a:xfrm>
          <a:prstGeom prst="rect">
            <a:avLst/>
          </a:prstGeom>
        </p:spPr>
      </p:pic>
      <p:sp>
        <p:nvSpPr>
          <p:cNvPr id="2" name="Title 1"/>
          <p:cNvSpPr>
            <a:spLocks noGrp="1"/>
          </p:cNvSpPr>
          <p:nvPr>
            <p:ph type="title"/>
          </p:nvPr>
        </p:nvSpPr>
        <p:spPr/>
        <p:txBody>
          <a:bodyPr/>
          <a:lstStyle/>
          <a:p>
            <a:r>
              <a:rPr lang="en-GB" sz="3600" dirty="0">
                <a:latin typeface="Twinkl" pitchFamily="2" charset="0"/>
              </a:rPr>
              <a:t>Body Image</a:t>
            </a:r>
          </a:p>
        </p:txBody>
      </p:sp>
      <p:pic>
        <p:nvPicPr>
          <p:cNvPr id="14" name="Whole Clas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0" name="Rectangle 9"/>
          <p:cNvSpPr/>
          <p:nvPr/>
        </p:nvSpPr>
        <p:spPr>
          <a:xfrm>
            <a:off x="755649" y="1537906"/>
            <a:ext cx="7632701" cy="1200329"/>
          </a:xfrm>
          <a:prstGeom prst="rect">
            <a:avLst/>
          </a:prstGeom>
        </p:spPr>
        <p:txBody>
          <a:bodyPr wrap="square">
            <a:spAutoFit/>
          </a:bodyPr>
          <a:lstStyle/>
          <a:p>
            <a:r>
              <a:rPr lang="en-GB" dirty="0"/>
              <a:t>Every day we see images of ‘ideal’ bodies.</a:t>
            </a:r>
          </a:p>
          <a:p>
            <a:endParaRPr lang="en-GB" dirty="0"/>
          </a:p>
          <a:p>
            <a:r>
              <a:rPr lang="en-GB" dirty="0"/>
              <a:t>With your partner, list some places you see images of ‘ideal’ or </a:t>
            </a:r>
          </a:p>
          <a:p>
            <a:r>
              <a:rPr lang="en-GB" dirty="0"/>
              <a:t>‘perfect’ bodies. </a:t>
            </a:r>
          </a:p>
        </p:txBody>
      </p:sp>
      <p:sp>
        <p:nvSpPr>
          <p:cNvPr id="17" name="Rectangle 16"/>
          <p:cNvSpPr/>
          <p:nvPr/>
        </p:nvSpPr>
        <p:spPr>
          <a:xfrm>
            <a:off x="3876389" y="2802940"/>
            <a:ext cx="4440027" cy="462810"/>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toys, such as dolls representing women</a:t>
            </a:r>
          </a:p>
        </p:txBody>
      </p:sp>
      <p:sp>
        <p:nvSpPr>
          <p:cNvPr id="18" name="Rectangle 17"/>
          <p:cNvSpPr/>
          <p:nvPr/>
        </p:nvSpPr>
        <p:spPr>
          <a:xfrm>
            <a:off x="1043608" y="2802940"/>
            <a:ext cx="2749772" cy="462810"/>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adverts on the television</a:t>
            </a:r>
          </a:p>
        </p:txBody>
      </p:sp>
      <p:sp>
        <p:nvSpPr>
          <p:cNvPr id="13" name="Rectangle 12"/>
          <p:cNvSpPr/>
          <p:nvPr/>
        </p:nvSpPr>
        <p:spPr>
          <a:xfrm>
            <a:off x="1947215" y="3514081"/>
            <a:ext cx="2520280" cy="463483"/>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adverts in magazines</a:t>
            </a:r>
          </a:p>
        </p:txBody>
      </p:sp>
      <p:sp>
        <p:nvSpPr>
          <p:cNvPr id="11" name="Rectangle 10"/>
          <p:cNvSpPr/>
          <p:nvPr/>
        </p:nvSpPr>
        <p:spPr>
          <a:xfrm>
            <a:off x="4548202" y="3514081"/>
            <a:ext cx="2509642" cy="465368"/>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images we see online</a:t>
            </a:r>
          </a:p>
        </p:txBody>
      </p:sp>
      <p:sp>
        <p:nvSpPr>
          <p:cNvPr id="19" name="Rectangle 18"/>
          <p:cNvSpPr/>
          <p:nvPr/>
        </p:nvSpPr>
        <p:spPr>
          <a:xfrm>
            <a:off x="3752573" y="4162382"/>
            <a:ext cx="1625426" cy="457936"/>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music videos</a:t>
            </a:r>
          </a:p>
        </p:txBody>
      </p:sp>
      <p:pic>
        <p:nvPicPr>
          <p:cNvPr id="7" name="Picture 6"/>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27584" y="4657850"/>
            <a:ext cx="2760773" cy="1723478"/>
          </a:xfrm>
          <a:prstGeom prst="rect">
            <a:avLst/>
          </a:prstGeom>
        </p:spPr>
      </p:pic>
      <p:pic>
        <p:nvPicPr>
          <p:cNvPr id="21" name="Picture 2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456556" y="3167998"/>
            <a:ext cx="859860" cy="1527702"/>
          </a:xfrm>
          <a:prstGeom prst="rect">
            <a:avLst/>
          </a:prstGeom>
        </p:spPr>
      </p:pic>
      <p:pic>
        <p:nvPicPr>
          <p:cNvPr id="22" name="Picture 2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076180" y="4771081"/>
            <a:ext cx="3312170" cy="1610247"/>
          </a:xfrm>
          <a:prstGeom prst="rect">
            <a:avLst/>
          </a:prstGeom>
        </p:spPr>
      </p:pic>
    </p:spTree>
    <p:extLst>
      <p:ext uri="{BB962C8B-B14F-4D97-AF65-F5344CB8AC3E}">
        <p14:creationId xmlns:p14="http://schemas.microsoft.com/office/powerpoint/2010/main" val="28501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xEl>
                                              <p:pRg st="3" end="3"/>
                                            </p:txEl>
                                          </p:spTgt>
                                        </p:tgtEl>
                                        <p:attrNameLst>
                                          <p:attrName>style.visibility</p:attrName>
                                        </p:attrNameLst>
                                      </p:cBhvr>
                                      <p:to>
                                        <p:strVal val="visible"/>
                                      </p:to>
                                    </p:set>
                                  </p:childTnLst>
                                </p:cTn>
                              </p:par>
                            </p:childTnLst>
                          </p:cTn>
                        </p:par>
                        <p:par>
                          <p:cTn id="13" fill="hold">
                            <p:stCondLst>
                              <p:cond delay="0"/>
                            </p:stCondLst>
                            <p:childTnLst>
                              <p:par>
                                <p:cTn id="14" presetID="10" presetClass="entr" presetSubtype="0" fill="hold" nodeType="after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3" grpId="0" animBg="1"/>
      <p:bldP spid="11" grpId="0" animBg="1"/>
      <p:bldP spid="1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177367" y="4071281"/>
            <a:ext cx="1411211" cy="2792796"/>
          </a:xfrm>
          <a:prstGeom prst="rect">
            <a:avLst/>
          </a:prstGeom>
        </p:spPr>
      </p:pic>
      <p:pic>
        <p:nvPicPr>
          <p:cNvPr id="13" name="Picture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9750" y="4071281"/>
            <a:ext cx="1353300" cy="2791257"/>
          </a:xfrm>
          <a:prstGeom prst="rect">
            <a:avLst/>
          </a:prstGeom>
        </p:spPr>
      </p:pic>
      <p:pic>
        <p:nvPicPr>
          <p:cNvPr id="14" name="Picture 1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634834" y="2211641"/>
            <a:ext cx="1688385" cy="2282270"/>
          </a:xfrm>
          <a:prstGeom prst="rect">
            <a:avLst/>
          </a:prstGeom>
        </p:spPr>
      </p:pic>
      <p:pic>
        <p:nvPicPr>
          <p:cNvPr id="17" name="Picture 1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850117" y="2214261"/>
            <a:ext cx="1717118" cy="2289490"/>
          </a:xfrm>
          <a:prstGeom prst="rect">
            <a:avLst/>
          </a:prstGeom>
        </p:spPr>
      </p:pic>
      <p:pic>
        <p:nvPicPr>
          <p:cNvPr id="19" name="Picture 1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38507" y="4553320"/>
            <a:ext cx="2300228" cy="1725172"/>
          </a:xfrm>
          <a:prstGeom prst="rect">
            <a:avLst/>
          </a:prstGeom>
        </p:spPr>
      </p:pic>
      <p:pic>
        <p:nvPicPr>
          <p:cNvPr id="20" name="Picture 19"/>
          <p:cNvPicPr>
            <a:picLocks noChangeAspect="1"/>
          </p:cNvPicPr>
          <p:nvPr/>
        </p:nvPicPr>
        <p:blipFill rotWithShape="1">
          <a:blip r:embed="rId7" cstate="screen">
            <a:extLst>
              <a:ext uri="{28A0092B-C50C-407E-A947-70E740481C1C}">
                <a14:useLocalDpi xmlns:a14="http://schemas.microsoft.com/office/drawing/2010/main"/>
              </a:ext>
            </a:extLst>
          </a:blip>
          <a:srcRect b="-617"/>
          <a:stretch/>
        </p:blipFill>
        <p:spPr>
          <a:xfrm>
            <a:off x="2262740" y="4553319"/>
            <a:ext cx="2290493" cy="1740538"/>
          </a:xfrm>
          <a:prstGeom prst="rect">
            <a:avLst/>
          </a:prstGeom>
        </p:spPr>
      </p:pic>
      <p:sp>
        <p:nvSpPr>
          <p:cNvPr id="21" name="Rectangle 20"/>
          <p:cNvSpPr/>
          <p:nvPr/>
        </p:nvSpPr>
        <p:spPr>
          <a:xfrm>
            <a:off x="755649" y="1467309"/>
            <a:ext cx="7632701" cy="646331"/>
          </a:xfrm>
          <a:prstGeom prst="rect">
            <a:avLst/>
          </a:prstGeom>
        </p:spPr>
        <p:txBody>
          <a:bodyPr wrap="square">
            <a:spAutoFit/>
          </a:bodyPr>
          <a:lstStyle/>
          <a:p>
            <a:r>
              <a:rPr lang="en-GB" dirty="0"/>
              <a:t>Compare these pictures to the ones we looked at earlier in the lesson. Do these represent all the body types we see in our society?</a:t>
            </a:r>
          </a:p>
        </p:txBody>
      </p:sp>
      <p:pic>
        <p:nvPicPr>
          <p:cNvPr id="22" name="Whole Class"/>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2" name="Title 1"/>
          <p:cNvSpPr>
            <a:spLocks noGrp="1"/>
          </p:cNvSpPr>
          <p:nvPr>
            <p:ph type="title"/>
          </p:nvPr>
        </p:nvSpPr>
        <p:spPr>
          <a:xfrm>
            <a:off x="457198" y="478895"/>
            <a:ext cx="8220075" cy="994306"/>
          </a:xfrm>
        </p:spPr>
        <p:txBody>
          <a:bodyPr/>
          <a:lstStyle/>
          <a:p>
            <a:r>
              <a:rPr lang="en-GB" sz="3600" dirty="0">
                <a:latin typeface="Twinkl" pitchFamily="2" charset="0"/>
              </a:rPr>
              <a:t>Body Image</a:t>
            </a:r>
          </a:p>
        </p:txBody>
      </p:sp>
    </p:spTree>
    <p:extLst>
      <p:ext uri="{BB962C8B-B14F-4D97-AF65-F5344CB8AC3E}">
        <p14:creationId xmlns:p14="http://schemas.microsoft.com/office/powerpoint/2010/main" val="1515471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 presetClass="entr" presetSubtype="0" fill="hold" nodeType="withEffect">
                                  <p:stCondLst>
                                    <p:cond delay="0"/>
                                  </p:stCondLst>
                                  <p:childTnLst>
                                    <p:set>
                                      <p:cBhvr>
                                        <p:cTn id="9" dur="1" fill="hold">
                                          <p:stCondLst>
                                            <p:cond delay="0"/>
                                          </p:stCondLst>
                                        </p:cTn>
                                        <p:tgtEl>
                                          <p:spTgt spid="21">
                                            <p:txEl>
                                              <p:pRg st="0" end="0"/>
                                            </p:txEl>
                                          </p:spTgt>
                                        </p:tgtEl>
                                        <p:attrNameLst>
                                          <p:attrName>style.visibility</p:attrName>
                                        </p:attrNameLst>
                                      </p:cBhvr>
                                      <p:to>
                                        <p:strVal val="visible"/>
                                      </p:to>
                                    </p:se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500"/>
                                        <p:tgtEl>
                                          <p:spTgt spid="20"/>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755650" y="1467309"/>
            <a:ext cx="7632700" cy="646331"/>
          </a:xfrm>
          <a:prstGeom prst="rect">
            <a:avLst/>
          </a:prstGeom>
        </p:spPr>
        <p:txBody>
          <a:bodyPr wrap="square">
            <a:spAutoFit/>
          </a:bodyPr>
          <a:lstStyle/>
          <a:p>
            <a:r>
              <a:rPr lang="en-GB" dirty="0"/>
              <a:t>Why do you think adverts, posters, magazines, music videos and television programmes tend to feature people with these bodies?</a:t>
            </a:r>
          </a:p>
        </p:txBody>
      </p:sp>
      <p:sp>
        <p:nvSpPr>
          <p:cNvPr id="23" name="Oval 22"/>
          <p:cNvSpPr/>
          <p:nvPr/>
        </p:nvSpPr>
        <p:spPr>
          <a:xfrm>
            <a:off x="5462196" y="2566299"/>
            <a:ext cx="2556210" cy="2556210"/>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sort of message do you think this sends to everyone who sees </a:t>
            </a:r>
            <a:br>
              <a:rPr lang="en-GB" dirty="0"/>
            </a:br>
            <a:r>
              <a:rPr lang="en-GB" dirty="0"/>
              <a:t>the images?</a:t>
            </a:r>
          </a:p>
        </p:txBody>
      </p:sp>
      <p:sp>
        <p:nvSpPr>
          <p:cNvPr id="3" name="Rectangle 2"/>
          <p:cNvSpPr/>
          <p:nvPr/>
        </p:nvSpPr>
        <p:spPr>
          <a:xfrm>
            <a:off x="755649" y="2178724"/>
            <a:ext cx="4608439" cy="923330"/>
          </a:xfrm>
          <a:prstGeom prst="rect">
            <a:avLst/>
          </a:prstGeom>
        </p:spPr>
        <p:txBody>
          <a:bodyPr wrap="square">
            <a:spAutoFit/>
          </a:bodyPr>
          <a:lstStyle/>
          <a:p>
            <a:r>
              <a:rPr lang="en-GB" dirty="0"/>
              <a:t>Do you think these images help people to have a positive body image and be happy with their own bodies?</a:t>
            </a:r>
          </a:p>
        </p:txBody>
      </p:sp>
      <p:pic>
        <p:nvPicPr>
          <p:cNvPr id="26"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649" y="3136334"/>
            <a:ext cx="4872062" cy="3165353"/>
          </a:xfrm>
          <a:prstGeom prst="rect">
            <a:avLst/>
          </a:prstGeom>
        </p:spPr>
      </p:pic>
      <p:sp>
        <p:nvSpPr>
          <p:cNvPr id="25" name="Rectangle 24"/>
          <p:cNvSpPr/>
          <p:nvPr/>
        </p:nvSpPr>
        <p:spPr>
          <a:xfrm>
            <a:off x="755649" y="5661248"/>
            <a:ext cx="7632702" cy="647477"/>
          </a:xfrm>
          <a:prstGeom prst="rect">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b="1" dirty="0"/>
              <a:t>Do you think those images we see in magazines and on the television are accurate, truthful images?</a:t>
            </a:r>
          </a:p>
        </p:txBody>
      </p:sp>
      <p:sp>
        <p:nvSpPr>
          <p:cNvPr id="10" name="Title 1"/>
          <p:cNvSpPr>
            <a:spLocks noGrp="1"/>
          </p:cNvSpPr>
          <p:nvPr>
            <p:ph type="title"/>
          </p:nvPr>
        </p:nvSpPr>
        <p:spPr>
          <a:xfrm>
            <a:off x="457198" y="478895"/>
            <a:ext cx="8220075" cy="994306"/>
          </a:xfrm>
        </p:spPr>
        <p:txBody>
          <a:bodyPr/>
          <a:lstStyle/>
          <a:p>
            <a:r>
              <a:rPr lang="en-GB" sz="3600" dirty="0">
                <a:latin typeface="Twinkl" pitchFamily="2" charset="0"/>
              </a:rPr>
              <a:t>Body Image</a:t>
            </a:r>
          </a:p>
        </p:txBody>
      </p:sp>
    </p:spTree>
    <p:extLst>
      <p:ext uri="{BB962C8B-B14F-4D97-AF65-F5344CB8AC3E}">
        <p14:creationId xmlns:p14="http://schemas.microsoft.com/office/powerpoint/2010/main" val="1334407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3" grpId="0"/>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Oval 22"/>
          <p:cNvSpPr/>
          <p:nvPr/>
        </p:nvSpPr>
        <p:spPr>
          <a:xfrm>
            <a:off x="5508104" y="1112652"/>
            <a:ext cx="2820404" cy="2820404"/>
          </a:xfrm>
          <a:prstGeom prst="ellipse">
            <a:avLst/>
          </a:prstGeom>
          <a:solidFill>
            <a:srgbClr val="6ABB83"/>
          </a:solidFill>
          <a:ln w="28575">
            <a:solidFill>
              <a:srgbClr val="FFFCFE"/>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lstStyle/>
          <a:p>
            <a:pPr algn="ctr"/>
            <a:r>
              <a:rPr lang="en-GB" dirty="0"/>
              <a:t>Sometimes, people are made to look taller, thinner, or more muscly than they are in </a:t>
            </a:r>
            <a:br>
              <a:rPr lang="en-GB" dirty="0"/>
            </a:br>
            <a:r>
              <a:rPr lang="en-GB" dirty="0"/>
              <a:t>real life.</a:t>
            </a:r>
          </a:p>
        </p:txBody>
      </p:sp>
      <p:sp>
        <p:nvSpPr>
          <p:cNvPr id="21" name="Rectangle 20"/>
          <p:cNvSpPr/>
          <p:nvPr/>
        </p:nvSpPr>
        <p:spPr>
          <a:xfrm>
            <a:off x="755649" y="1467309"/>
            <a:ext cx="4896471" cy="3416320"/>
          </a:xfrm>
          <a:prstGeom prst="rect">
            <a:avLst/>
          </a:prstGeom>
        </p:spPr>
        <p:txBody>
          <a:bodyPr wrap="square">
            <a:spAutoFit/>
          </a:bodyPr>
          <a:lstStyle/>
          <a:p>
            <a:r>
              <a:rPr lang="en-GB" dirty="0"/>
              <a:t>Did you know that people in the media, film and photography industry are able to </a:t>
            </a:r>
            <a:br>
              <a:rPr lang="en-GB" dirty="0"/>
            </a:br>
            <a:r>
              <a:rPr lang="en-GB" dirty="0"/>
              <a:t>alter images?</a:t>
            </a:r>
          </a:p>
          <a:p>
            <a:endParaRPr lang="en-GB" dirty="0"/>
          </a:p>
          <a:p>
            <a:r>
              <a:rPr lang="en-GB" dirty="0"/>
              <a:t>Technology is amazing and so advanced that images we see of people in magazines or on the screen have often been changed to make them look more how the company want them to look.</a:t>
            </a:r>
          </a:p>
          <a:p>
            <a:endParaRPr lang="en-GB" dirty="0"/>
          </a:p>
          <a:p>
            <a:r>
              <a:rPr lang="en-GB" dirty="0"/>
              <a:t>It isn’t a true reflection of the person, but sadly companies are allowed to do it.</a:t>
            </a:r>
          </a:p>
        </p:txBody>
      </p:sp>
      <p:sp>
        <p:nvSpPr>
          <p:cNvPr id="16" name="Rectangle 15"/>
          <p:cNvSpPr/>
          <p:nvPr/>
        </p:nvSpPr>
        <p:spPr>
          <a:xfrm>
            <a:off x="755649" y="5026792"/>
            <a:ext cx="6696671" cy="1281933"/>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440000" bIns="108000" rtlCol="0" anchor="ctr"/>
          <a:lstStyle/>
          <a:p>
            <a:r>
              <a:rPr lang="en-GB" dirty="0"/>
              <a:t>So a make-up model who has spots on the day of the photo shoot can magically have their spots erased with computer technology before the </a:t>
            </a:r>
            <a:br>
              <a:rPr lang="en-GB" dirty="0"/>
            </a:br>
            <a:r>
              <a:rPr lang="en-GB" dirty="0"/>
              <a:t>image is turned into an advert.</a:t>
            </a:r>
          </a:p>
        </p:txBody>
      </p:sp>
      <p:pic>
        <p:nvPicPr>
          <p:cNvPr id="11" name="Picture 10"/>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884249" y="3545632"/>
            <a:ext cx="3944335" cy="3312368"/>
          </a:xfrm>
          <a:prstGeom prst="rect">
            <a:avLst/>
          </a:prstGeom>
        </p:spPr>
      </p:pic>
      <p:pic>
        <p:nvPicPr>
          <p:cNvPr id="17" name="Whole Clas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9" name="Title 1"/>
          <p:cNvSpPr>
            <a:spLocks noGrp="1"/>
          </p:cNvSpPr>
          <p:nvPr>
            <p:ph type="title"/>
          </p:nvPr>
        </p:nvSpPr>
        <p:spPr>
          <a:xfrm>
            <a:off x="457198" y="478895"/>
            <a:ext cx="8220075" cy="994306"/>
          </a:xfrm>
        </p:spPr>
        <p:txBody>
          <a:bodyPr/>
          <a:lstStyle/>
          <a:p>
            <a:r>
              <a:rPr lang="en-GB" sz="3600" dirty="0">
                <a:latin typeface="Twinkl" pitchFamily="2" charset="0"/>
              </a:rPr>
              <a:t>Body Image</a:t>
            </a:r>
          </a:p>
        </p:txBody>
      </p:sp>
    </p:spTree>
    <p:extLst>
      <p:ext uri="{BB962C8B-B14F-4D97-AF65-F5344CB8AC3E}">
        <p14:creationId xmlns:p14="http://schemas.microsoft.com/office/powerpoint/2010/main" val="731402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739EE23-2EF0-4A85-84BB-FDB7E1056415}"/>
              </a:ext>
            </a:extLst>
          </p:cNvPr>
          <p:cNvSpPr/>
          <p:nvPr/>
        </p:nvSpPr>
        <p:spPr>
          <a:xfrm>
            <a:off x="683568" y="2104526"/>
            <a:ext cx="4572000" cy="1477328"/>
          </a:xfrm>
          <a:prstGeom prst="rect">
            <a:avLst/>
          </a:prstGeom>
        </p:spPr>
        <p:txBody>
          <a:bodyPr>
            <a:spAutoFit/>
          </a:bodyPr>
          <a:lstStyle/>
          <a:p>
            <a:r>
              <a:rPr lang="en-GB" dirty="0"/>
              <a:t>We need to remember that a lot of images we see are not real. A photo like this might have had lots of things done to it to make the model look like this. This is </a:t>
            </a:r>
            <a:br>
              <a:rPr lang="en-GB" dirty="0"/>
            </a:br>
            <a:r>
              <a:rPr lang="en-GB" dirty="0"/>
              <a:t>called </a:t>
            </a:r>
            <a:r>
              <a:rPr lang="en-GB" b="1" dirty="0"/>
              <a:t>retouching</a:t>
            </a:r>
            <a:r>
              <a:rPr lang="en-GB" dirty="0"/>
              <a:t>.</a:t>
            </a:r>
          </a:p>
        </p:txBody>
      </p:sp>
      <p:sp>
        <p:nvSpPr>
          <p:cNvPr id="4" name="Rectangle 3">
            <a:extLst>
              <a:ext uri="{FF2B5EF4-FFF2-40B4-BE49-F238E27FC236}">
                <a16:creationId xmlns:a16="http://schemas.microsoft.com/office/drawing/2014/main" id="{008FF7B1-E262-4868-A685-862D8F151FB1}"/>
              </a:ext>
            </a:extLst>
          </p:cNvPr>
          <p:cNvSpPr/>
          <p:nvPr/>
        </p:nvSpPr>
        <p:spPr>
          <a:xfrm>
            <a:off x="683568" y="3700285"/>
            <a:ext cx="4572000" cy="1200329"/>
          </a:xfrm>
          <a:prstGeom prst="rect">
            <a:avLst/>
          </a:prstGeom>
        </p:spPr>
        <p:txBody>
          <a:bodyPr>
            <a:spAutoFit/>
          </a:bodyPr>
          <a:lstStyle/>
          <a:p>
            <a:r>
              <a:rPr lang="en-GB" dirty="0"/>
              <a:t>Look around and you will see real people in the real world. We are all different shapes and sizes, with different hair and faces. There is no ‘ideal’ way to look.</a:t>
            </a:r>
          </a:p>
        </p:txBody>
      </p:sp>
      <p:pic>
        <p:nvPicPr>
          <p:cNvPr id="6" name="Picture 5">
            <a:extLst>
              <a:ext uri="{FF2B5EF4-FFF2-40B4-BE49-F238E27FC236}">
                <a16:creationId xmlns:a16="http://schemas.microsoft.com/office/drawing/2014/main" id="{BD84FC1E-73A7-4B14-8C0B-827DCE2D053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64088" y="1916832"/>
            <a:ext cx="2952328" cy="3447924"/>
          </a:xfrm>
          <a:prstGeom prst="rect">
            <a:avLst/>
          </a:prstGeom>
        </p:spPr>
      </p:pic>
      <p:sp>
        <p:nvSpPr>
          <p:cNvPr id="7" name="Title 1"/>
          <p:cNvSpPr>
            <a:spLocks noGrp="1"/>
          </p:cNvSpPr>
          <p:nvPr>
            <p:ph type="title"/>
          </p:nvPr>
        </p:nvSpPr>
        <p:spPr>
          <a:xfrm>
            <a:off x="457198" y="478895"/>
            <a:ext cx="8220075" cy="994306"/>
          </a:xfrm>
        </p:spPr>
        <p:txBody>
          <a:bodyPr/>
          <a:lstStyle/>
          <a:p>
            <a:r>
              <a:rPr lang="en-GB" sz="3600" dirty="0">
                <a:latin typeface="Twinkl" pitchFamily="2" charset="0"/>
              </a:rPr>
              <a:t>Body Image</a:t>
            </a:r>
          </a:p>
        </p:txBody>
      </p:sp>
    </p:spTree>
    <p:extLst>
      <p:ext uri="{BB962C8B-B14F-4D97-AF65-F5344CB8AC3E}">
        <p14:creationId xmlns:p14="http://schemas.microsoft.com/office/powerpoint/2010/main" val="337216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921581" y="1472305"/>
            <a:ext cx="3456186" cy="4887725"/>
          </a:xfrm>
          <a:prstGeom prst="rect">
            <a:avLst/>
          </a:prstGeom>
        </p:spPr>
      </p:pic>
      <p:sp>
        <p:nvSpPr>
          <p:cNvPr id="3" name="Rectangle 2">
            <a:extLst>
              <a:ext uri="{FF2B5EF4-FFF2-40B4-BE49-F238E27FC236}">
                <a16:creationId xmlns:a16="http://schemas.microsoft.com/office/drawing/2014/main" id="{9739EE23-2EF0-4A85-84BB-FDB7E1056415}"/>
              </a:ext>
            </a:extLst>
          </p:cNvPr>
          <p:cNvSpPr/>
          <p:nvPr/>
        </p:nvSpPr>
        <p:spPr>
          <a:xfrm>
            <a:off x="683568" y="1988840"/>
            <a:ext cx="4572000" cy="3139321"/>
          </a:xfrm>
          <a:prstGeom prst="rect">
            <a:avLst/>
          </a:prstGeom>
        </p:spPr>
        <p:txBody>
          <a:bodyPr>
            <a:spAutoFit/>
          </a:bodyPr>
          <a:lstStyle/>
          <a:p>
            <a:r>
              <a:rPr lang="en-GB" dirty="0"/>
              <a:t>It isn't just advertising companies that alter or </a:t>
            </a:r>
            <a:r>
              <a:rPr lang="en-GB" dirty="0" err="1"/>
              <a:t>photoshop</a:t>
            </a:r>
            <a:r>
              <a:rPr lang="en-GB" dirty="0"/>
              <a:t> images. </a:t>
            </a:r>
          </a:p>
          <a:p>
            <a:endParaRPr lang="en-GB" dirty="0"/>
          </a:p>
          <a:p>
            <a:r>
              <a:rPr lang="en-GB" dirty="0"/>
              <a:t>Modern technology means that most mobile phones have facilities to edit our own photos. </a:t>
            </a:r>
          </a:p>
          <a:p>
            <a:endParaRPr lang="en-GB" dirty="0"/>
          </a:p>
          <a:p>
            <a:r>
              <a:rPr lang="en-GB" dirty="0"/>
              <a:t>The pictures we see posted on social media sites may look like natural selfies but they have often been changed to make the person in the photo look more 'perfect'.</a:t>
            </a:r>
          </a:p>
        </p:txBody>
      </p:sp>
      <p:sp>
        <p:nvSpPr>
          <p:cNvPr id="7" name="Title 1"/>
          <p:cNvSpPr>
            <a:spLocks noGrp="1"/>
          </p:cNvSpPr>
          <p:nvPr>
            <p:ph type="title"/>
          </p:nvPr>
        </p:nvSpPr>
        <p:spPr>
          <a:xfrm>
            <a:off x="457198" y="478895"/>
            <a:ext cx="8220075" cy="994306"/>
          </a:xfrm>
        </p:spPr>
        <p:txBody>
          <a:bodyPr/>
          <a:lstStyle/>
          <a:p>
            <a:r>
              <a:rPr lang="en-GB" sz="3600" dirty="0">
                <a:latin typeface="Twinkl" pitchFamily="2" charset="0"/>
              </a:rPr>
              <a:t>Body Image</a:t>
            </a:r>
          </a:p>
        </p:txBody>
      </p:sp>
      <p:pic>
        <p:nvPicPr>
          <p:cNvPr id="8" name="Whole Clas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6" name="After">
            <a:extLst>
              <a:ext uri="{FF2B5EF4-FFF2-40B4-BE49-F238E27FC236}">
                <a16:creationId xmlns:a16="http://schemas.microsoft.com/office/drawing/2014/main" id="{BD84FC1E-73A7-4B14-8C0B-827DCE2D053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497546" y="2036942"/>
            <a:ext cx="2304255" cy="3597977"/>
          </a:xfrm>
          <a:prstGeom prst="rect">
            <a:avLst/>
          </a:prstGeom>
          <a:ln w="28575">
            <a:solidFill>
              <a:schemeClr val="tx1"/>
            </a:solidFill>
          </a:ln>
        </p:spPr>
      </p:pic>
      <p:pic>
        <p:nvPicPr>
          <p:cNvPr id="9" name="Before">
            <a:extLst>
              <a:ext uri="{FF2B5EF4-FFF2-40B4-BE49-F238E27FC236}">
                <a16:creationId xmlns:a16="http://schemas.microsoft.com/office/drawing/2014/main" id="{BD84FC1E-73A7-4B14-8C0B-827DCE2D053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508105" y="2036942"/>
            <a:ext cx="2304255" cy="3597976"/>
          </a:xfrm>
          <a:prstGeom prst="rect">
            <a:avLst/>
          </a:prstGeom>
          <a:ln w="28575">
            <a:solidFill>
              <a:schemeClr val="tx1"/>
            </a:solidFill>
          </a:ln>
        </p:spPr>
      </p:pic>
      <p:sp>
        <p:nvSpPr>
          <p:cNvPr id="5" name="Edit"/>
          <p:cNvSpPr/>
          <p:nvPr/>
        </p:nvSpPr>
        <p:spPr>
          <a:xfrm>
            <a:off x="6114893" y="5094859"/>
            <a:ext cx="1080120" cy="360040"/>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edit</a:t>
            </a:r>
          </a:p>
        </p:txBody>
      </p:sp>
      <p:sp>
        <p:nvSpPr>
          <p:cNvPr id="10" name="Undo"/>
          <p:cNvSpPr/>
          <p:nvPr/>
        </p:nvSpPr>
        <p:spPr>
          <a:xfrm>
            <a:off x="6114893" y="5094859"/>
            <a:ext cx="1080120" cy="360040"/>
          </a:xfrm>
          <a:prstGeom prst="rect">
            <a:avLst/>
          </a:prstGeom>
          <a:solidFill>
            <a:srgbClr val="31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undo</a:t>
            </a:r>
          </a:p>
        </p:txBody>
      </p:sp>
    </p:spTree>
    <p:extLst>
      <p:ext uri="{BB962C8B-B14F-4D97-AF65-F5344CB8AC3E}">
        <p14:creationId xmlns:p14="http://schemas.microsoft.com/office/powerpoint/2010/main" val="1212205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5"/>
                    </p:tgtEl>
                  </p:cond>
                </p:stCondLst>
                <p:endSync evt="end" delay="0">
                  <p:rtn val="all"/>
                </p:endSync>
                <p:childTnLst>
                  <p:par>
                    <p:cTn id="16" fill="hold">
                      <p:stCondLst>
                        <p:cond delay="0"/>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randombar(horizontal)">
                                      <p:cBhvr>
                                        <p:cTn id="20" dur="500"/>
                                        <p:tgtEl>
                                          <p:spTgt spid="6"/>
                                        </p:tgtEl>
                                      </p:cBhvr>
                                    </p:animEffect>
                                  </p:childTnLst>
                                </p:cTn>
                              </p:par>
                              <p:par>
                                <p:cTn id="21" presetID="10" presetClass="exit" presetSubtype="0" fill="hold" nodeType="withEffect">
                                  <p:stCondLst>
                                    <p:cond delay="0"/>
                                  </p:stCondLst>
                                  <p:childTnLst>
                                    <p:animEffect transition="out" filter="fade">
                                      <p:cBhvr>
                                        <p:cTn id="22" dur="500"/>
                                        <p:tgtEl>
                                          <p:spTgt spid="9"/>
                                        </p:tgtEl>
                                      </p:cBhvr>
                                    </p:animEffect>
                                    <p:set>
                                      <p:cBhvr>
                                        <p:cTn id="23" dur="1" fill="hold">
                                          <p:stCondLst>
                                            <p:cond delay="499"/>
                                          </p:stCondLst>
                                        </p:cTn>
                                        <p:tgtEl>
                                          <p:spTgt spid="9"/>
                                        </p:tgtEl>
                                        <p:attrNameLst>
                                          <p:attrName>style.visibility</p:attrName>
                                        </p:attrNameLst>
                                      </p:cBhvr>
                                      <p:to>
                                        <p:strVal val="hidden"/>
                                      </p:to>
                                    </p:set>
                                  </p:childTnLst>
                                </p:cTn>
                              </p:par>
                              <p:par>
                                <p:cTn id="24" presetID="10"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10" presetClass="exit" presetSubtype="0" fill="hold" grpId="0" nodeType="withEffect">
                                  <p:stCondLst>
                                    <p:cond delay="0"/>
                                  </p:stCondLst>
                                  <p:childTnLst>
                                    <p:animEffect transition="out" filter="fade">
                                      <p:cBhvr>
                                        <p:cTn id="28" dur="500"/>
                                        <p:tgtEl>
                                          <p:spTgt spid="5"/>
                                        </p:tgtEl>
                                      </p:cBhvr>
                                    </p:animEffect>
                                    <p:set>
                                      <p:cBhvr>
                                        <p:cTn id="29"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30" restart="whenNotActive" fill="hold" evtFilter="cancelBubble" nodeType="interactiveSeq">
                <p:stCondLst>
                  <p:cond evt="onClick" delay="0">
                    <p:tgtEl>
                      <p:spTgt spid="10"/>
                    </p:tgtEl>
                  </p:cond>
                </p:stCondLst>
                <p:endSync evt="end" delay="0">
                  <p:rtn val="all"/>
                </p:endSync>
                <p:childTnLst>
                  <p:par>
                    <p:cTn id="31" fill="hold">
                      <p:stCondLst>
                        <p:cond delay="0"/>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randombar(horizontal)">
                                      <p:cBhvr>
                                        <p:cTn id="35" dur="500"/>
                                        <p:tgtEl>
                                          <p:spTgt spid="9"/>
                                        </p:tgtEl>
                                      </p:cBhvr>
                                    </p:animEffect>
                                  </p:childTnLst>
                                </p:cTn>
                              </p:par>
                              <p:par>
                                <p:cTn id="36" presetID="10" presetClass="exit" presetSubtype="0" fill="hold" nodeType="withEffect">
                                  <p:stCondLst>
                                    <p:cond delay="0"/>
                                  </p:stCondLst>
                                  <p:childTnLst>
                                    <p:animEffect transition="out" filter="fade">
                                      <p:cBhvr>
                                        <p:cTn id="37" dur="500"/>
                                        <p:tgtEl>
                                          <p:spTgt spid="6"/>
                                        </p:tgtEl>
                                      </p:cBhvr>
                                    </p:animEffect>
                                    <p:set>
                                      <p:cBhvr>
                                        <p:cTn id="38" dur="1" fill="hold">
                                          <p:stCondLst>
                                            <p:cond delay="499"/>
                                          </p:stCondLst>
                                        </p:cTn>
                                        <p:tgtEl>
                                          <p:spTgt spid="6"/>
                                        </p:tgtEl>
                                        <p:attrNameLst>
                                          <p:attrName>style.visibility</p:attrName>
                                        </p:attrNameLst>
                                      </p:cBhvr>
                                      <p:to>
                                        <p:strVal val="hidden"/>
                                      </p:to>
                                    </p:set>
                                  </p:childTnLst>
                                </p:cTn>
                              </p:par>
                              <p:par>
                                <p:cTn id="39" presetID="10" presetClass="entr" presetSubtype="0" fill="hold" grpId="1"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childTnLst>
                                </p:cTn>
                              </p:par>
                              <p:par>
                                <p:cTn id="42" presetID="10" presetClass="exit" presetSubtype="0" fill="hold" grpId="1" nodeType="withEffect">
                                  <p:stCondLst>
                                    <p:cond delay="0"/>
                                  </p:stCondLst>
                                  <p:childTnLst>
                                    <p:animEffect transition="out" filter="fade">
                                      <p:cBhvr>
                                        <p:cTn id="43" dur="500"/>
                                        <p:tgtEl>
                                          <p:spTgt spid="10"/>
                                        </p:tgtEl>
                                      </p:cBhvr>
                                    </p:animEffect>
                                    <p:set>
                                      <p:cBhvr>
                                        <p:cTn id="44"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5" grpId="0" animBg="1"/>
      <p:bldP spid="5" grpId="1" animBg="1"/>
      <p:bldP spid="10" grpId="0" animBg="1"/>
      <p:bldP spid="10"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Spot the Difference!</a:t>
            </a:r>
          </a:p>
        </p:txBody>
      </p:sp>
      <p:pic>
        <p:nvPicPr>
          <p:cNvPr id="7" name="Talking Partner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21" name="Rectangle 20"/>
          <p:cNvSpPr/>
          <p:nvPr/>
        </p:nvSpPr>
        <p:spPr>
          <a:xfrm>
            <a:off x="755649" y="1537906"/>
            <a:ext cx="7632701" cy="923330"/>
          </a:xfrm>
          <a:prstGeom prst="rect">
            <a:avLst/>
          </a:prstGeom>
        </p:spPr>
        <p:txBody>
          <a:bodyPr wrap="square">
            <a:spAutoFit/>
          </a:bodyPr>
          <a:lstStyle/>
          <a:p>
            <a:r>
              <a:rPr lang="en-GB" b="1" dirty="0"/>
              <a:t>Let’s play spot the difference! </a:t>
            </a:r>
          </a:p>
          <a:p>
            <a:r>
              <a:rPr lang="en-GB" dirty="0"/>
              <a:t>You are going to see some images before and after they have </a:t>
            </a:r>
            <a:br>
              <a:rPr lang="en-GB" dirty="0"/>
            </a:br>
            <a:r>
              <a:rPr lang="en-GB" dirty="0"/>
              <a:t>been retouched.</a:t>
            </a:r>
          </a:p>
        </p:txBody>
      </p:sp>
      <p:pic>
        <p:nvPicPr>
          <p:cNvPr id="9" name="Picture 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54383" y="2085348"/>
            <a:ext cx="2725768" cy="3503891"/>
          </a:xfrm>
          <a:prstGeom prst="rect">
            <a:avLst/>
          </a:prstGeom>
        </p:spPr>
      </p:pic>
      <p:pic>
        <p:nvPicPr>
          <p:cNvPr id="10" name="Picture 9"/>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384118" y="2197838"/>
            <a:ext cx="2705498" cy="3391401"/>
          </a:xfrm>
          <a:prstGeom prst="rect">
            <a:avLst/>
          </a:prstGeom>
        </p:spPr>
      </p:pic>
      <p:sp>
        <p:nvSpPr>
          <p:cNvPr id="13" name="Rectangle 12"/>
          <p:cNvSpPr/>
          <p:nvPr/>
        </p:nvSpPr>
        <p:spPr>
          <a:xfrm>
            <a:off x="755648" y="5589240"/>
            <a:ext cx="7632701" cy="719485"/>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Discuss with your partner what is different between the two images and how they have been altered to look ‘better’ or ‘more attractive’.</a:t>
            </a:r>
          </a:p>
        </p:txBody>
      </p:sp>
    </p:spTree>
    <p:extLst>
      <p:ext uri="{BB962C8B-B14F-4D97-AF65-F5344CB8AC3E}">
        <p14:creationId xmlns:p14="http://schemas.microsoft.com/office/powerpoint/2010/main" val="3160861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ircle(in)">
                                      <p:cBhvr>
                                        <p:cTn id="16" dur="20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alking Partner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4" name="Picture 3">
            <a:extLst>
              <a:ext uri="{FF2B5EF4-FFF2-40B4-BE49-F238E27FC236}">
                <a16:creationId xmlns:a16="http://schemas.microsoft.com/office/drawing/2014/main" id="{3683AB95-12EE-483A-9652-732915C5654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44008" y="1525300"/>
            <a:ext cx="3600400" cy="4381252"/>
          </a:xfrm>
          <a:prstGeom prst="rect">
            <a:avLst/>
          </a:prstGeom>
        </p:spPr>
      </p:pic>
      <p:pic>
        <p:nvPicPr>
          <p:cNvPr id="6" name="Picture 5">
            <a:extLst>
              <a:ext uri="{FF2B5EF4-FFF2-40B4-BE49-F238E27FC236}">
                <a16:creationId xmlns:a16="http://schemas.microsoft.com/office/drawing/2014/main" id="{F23831FF-0B08-4DE8-B111-01E8063FCA4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85287" y="1525300"/>
            <a:ext cx="3600400" cy="4381252"/>
          </a:xfrm>
          <a:prstGeom prst="rect">
            <a:avLst/>
          </a:prstGeom>
        </p:spPr>
      </p:pic>
      <p:sp>
        <p:nvSpPr>
          <p:cNvPr id="8" name="Title 1"/>
          <p:cNvSpPr>
            <a:spLocks noGrp="1"/>
          </p:cNvSpPr>
          <p:nvPr>
            <p:ph type="title"/>
          </p:nvPr>
        </p:nvSpPr>
        <p:spPr>
          <a:xfrm>
            <a:off x="457198" y="478895"/>
            <a:ext cx="8220075" cy="994306"/>
          </a:xfrm>
        </p:spPr>
        <p:txBody>
          <a:bodyPr/>
          <a:lstStyle/>
          <a:p>
            <a:r>
              <a:rPr lang="en-GB" dirty="0">
                <a:latin typeface="Twinkl" pitchFamily="2" charset="0"/>
              </a:rPr>
              <a:t>Spot the Difference!</a:t>
            </a:r>
          </a:p>
        </p:txBody>
      </p:sp>
    </p:spTree>
    <p:extLst>
      <p:ext uri="{BB962C8B-B14F-4D97-AF65-F5344CB8AC3E}">
        <p14:creationId xmlns:p14="http://schemas.microsoft.com/office/powerpoint/2010/main" val="4020712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alking Partner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4" name="Picture 3">
            <a:extLst>
              <a:ext uri="{FF2B5EF4-FFF2-40B4-BE49-F238E27FC236}">
                <a16:creationId xmlns:a16="http://schemas.microsoft.com/office/drawing/2014/main" id="{8681D1FF-CF21-421A-9937-93669F1519B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67235" y="1472305"/>
            <a:ext cx="3744416" cy="4722468"/>
          </a:xfrm>
          <a:prstGeom prst="rect">
            <a:avLst/>
          </a:prstGeom>
        </p:spPr>
      </p:pic>
      <p:pic>
        <p:nvPicPr>
          <p:cNvPr id="6" name="Picture 5">
            <a:extLst>
              <a:ext uri="{FF2B5EF4-FFF2-40B4-BE49-F238E27FC236}">
                <a16:creationId xmlns:a16="http://schemas.microsoft.com/office/drawing/2014/main" id="{CF5D6E71-7615-4FEC-8EA6-8279E8256BE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49544" y="1472305"/>
            <a:ext cx="3744418" cy="4722468"/>
          </a:xfrm>
          <a:prstGeom prst="rect">
            <a:avLst/>
          </a:prstGeom>
        </p:spPr>
      </p:pic>
      <p:sp>
        <p:nvSpPr>
          <p:cNvPr id="8" name="Title 1"/>
          <p:cNvSpPr>
            <a:spLocks noGrp="1"/>
          </p:cNvSpPr>
          <p:nvPr>
            <p:ph type="title"/>
          </p:nvPr>
        </p:nvSpPr>
        <p:spPr>
          <a:xfrm>
            <a:off x="457198" y="478895"/>
            <a:ext cx="8220075" cy="994306"/>
          </a:xfrm>
        </p:spPr>
        <p:txBody>
          <a:bodyPr/>
          <a:lstStyle/>
          <a:p>
            <a:r>
              <a:rPr lang="en-GB" dirty="0">
                <a:latin typeface="Twinkl" pitchFamily="2" charset="0"/>
              </a:rPr>
              <a:t>Spot the Difference!</a:t>
            </a:r>
          </a:p>
        </p:txBody>
      </p:sp>
    </p:spTree>
    <p:extLst>
      <p:ext uri="{BB962C8B-B14F-4D97-AF65-F5344CB8AC3E}">
        <p14:creationId xmlns:p14="http://schemas.microsoft.com/office/powerpoint/2010/main" val="2103080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alking Partner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4" name="Picture 3">
            <a:extLst>
              <a:ext uri="{FF2B5EF4-FFF2-40B4-BE49-F238E27FC236}">
                <a16:creationId xmlns:a16="http://schemas.microsoft.com/office/drawing/2014/main" id="{8A60530F-7EC5-4FAA-A464-2DA1F9E998D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28215" y="1537906"/>
            <a:ext cx="3960440" cy="3929406"/>
          </a:xfrm>
          <a:prstGeom prst="rect">
            <a:avLst/>
          </a:prstGeom>
        </p:spPr>
      </p:pic>
      <p:pic>
        <p:nvPicPr>
          <p:cNvPr id="6" name="Picture 5">
            <a:extLst>
              <a:ext uri="{FF2B5EF4-FFF2-40B4-BE49-F238E27FC236}">
                <a16:creationId xmlns:a16="http://schemas.microsoft.com/office/drawing/2014/main" id="{AA583F0D-27FF-4BEF-AA6A-F80F4472695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95767" y="1537906"/>
            <a:ext cx="3960440" cy="3929406"/>
          </a:xfrm>
          <a:prstGeom prst="rect">
            <a:avLst/>
          </a:prstGeom>
        </p:spPr>
      </p:pic>
      <p:sp>
        <p:nvSpPr>
          <p:cNvPr id="8" name="Title 1"/>
          <p:cNvSpPr>
            <a:spLocks noGrp="1"/>
          </p:cNvSpPr>
          <p:nvPr>
            <p:ph type="title"/>
          </p:nvPr>
        </p:nvSpPr>
        <p:spPr>
          <a:xfrm>
            <a:off x="457198" y="478895"/>
            <a:ext cx="8220075" cy="994306"/>
          </a:xfrm>
        </p:spPr>
        <p:txBody>
          <a:bodyPr/>
          <a:lstStyle/>
          <a:p>
            <a:r>
              <a:rPr lang="en-GB" dirty="0">
                <a:latin typeface="Twinkl" pitchFamily="2" charset="0"/>
              </a:rPr>
              <a:t>Spot the Difference!</a:t>
            </a:r>
          </a:p>
        </p:txBody>
      </p:sp>
    </p:spTree>
    <p:extLst>
      <p:ext uri="{BB962C8B-B14F-4D97-AF65-F5344CB8AC3E}">
        <p14:creationId xmlns:p14="http://schemas.microsoft.com/office/powerpoint/2010/main" val="2497575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Talking Partners">
            <a:extLst>
              <a:ext uri="{FF2B5EF4-FFF2-40B4-BE49-F238E27FC236}">
                <a16:creationId xmlns:a16="http://schemas.microsoft.com/office/drawing/2014/main" id="{A3B1EF2E-E65A-420E-BCC6-BECA472C83E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6" name="Picture 5">
            <a:extLst>
              <a:ext uri="{FF2B5EF4-FFF2-40B4-BE49-F238E27FC236}">
                <a16:creationId xmlns:a16="http://schemas.microsoft.com/office/drawing/2014/main" id="{7BCEC3FE-3D82-4F67-A3C0-7DCA77F15FE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60499" y="1387292"/>
            <a:ext cx="3113426" cy="4819475"/>
          </a:xfrm>
          <a:prstGeom prst="rect">
            <a:avLst/>
          </a:prstGeom>
        </p:spPr>
      </p:pic>
      <p:pic>
        <p:nvPicPr>
          <p:cNvPr id="8" name="Picture 7">
            <a:extLst>
              <a:ext uri="{FF2B5EF4-FFF2-40B4-BE49-F238E27FC236}">
                <a16:creationId xmlns:a16="http://schemas.microsoft.com/office/drawing/2014/main" id="{E59A0356-A76A-4C6B-9B7C-71A4673B03C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28851" y="1387292"/>
            <a:ext cx="3113426" cy="4819475"/>
          </a:xfrm>
          <a:prstGeom prst="rect">
            <a:avLst/>
          </a:prstGeom>
        </p:spPr>
      </p:pic>
      <p:sp>
        <p:nvSpPr>
          <p:cNvPr id="7" name="Title 1"/>
          <p:cNvSpPr>
            <a:spLocks noGrp="1"/>
          </p:cNvSpPr>
          <p:nvPr>
            <p:ph type="title"/>
          </p:nvPr>
        </p:nvSpPr>
        <p:spPr>
          <a:xfrm>
            <a:off x="457198" y="478895"/>
            <a:ext cx="8220075" cy="994306"/>
          </a:xfrm>
        </p:spPr>
        <p:txBody>
          <a:bodyPr/>
          <a:lstStyle/>
          <a:p>
            <a:r>
              <a:rPr lang="en-GB" dirty="0">
                <a:latin typeface="Twinkl" pitchFamily="2" charset="0"/>
              </a:rPr>
              <a:t>Spot the Difference!</a:t>
            </a:r>
          </a:p>
        </p:txBody>
      </p:sp>
    </p:spTree>
    <p:extLst>
      <p:ext uri="{BB962C8B-B14F-4D97-AF65-F5344CB8AC3E}">
        <p14:creationId xmlns:p14="http://schemas.microsoft.com/office/powerpoint/2010/main" val="209532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5649" y="1585554"/>
            <a:ext cx="7632701" cy="1200329"/>
          </a:xfrm>
          <a:prstGeom prst="rect">
            <a:avLst/>
          </a:prstGeom>
        </p:spPr>
        <p:txBody>
          <a:bodyPr wrap="square">
            <a:spAutoFit/>
          </a:bodyPr>
          <a:lstStyle/>
          <a:p>
            <a:r>
              <a:rPr lang="en-GB" b="1" dirty="0"/>
              <a:t>Ad Campaigns With a Difference</a:t>
            </a:r>
            <a:endParaRPr lang="en-GB" dirty="0"/>
          </a:p>
          <a:p>
            <a:r>
              <a:rPr lang="en-GB" dirty="0"/>
              <a:t>Some companies are trying hard to use a range of different looks in their adverts, so that more people in society are represented. They are trying to move away from using the stereotypical ‘ideal’ body or ‘perfect’ face.</a:t>
            </a:r>
          </a:p>
        </p:txBody>
      </p:sp>
      <p:pic>
        <p:nvPicPr>
          <p:cNvPr id="5"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6" name="Picture 5">
            <a:extLst>
              <a:ext uri="{FF2B5EF4-FFF2-40B4-BE49-F238E27FC236}">
                <a16:creationId xmlns:a16="http://schemas.microsoft.com/office/drawing/2014/main" id="{36C1F496-54E2-48D9-9516-D2413EE78EE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83569" y="2924944"/>
            <a:ext cx="3322997" cy="2615952"/>
          </a:xfrm>
          <a:prstGeom prst="rect">
            <a:avLst/>
          </a:prstGeom>
        </p:spPr>
      </p:pic>
      <p:pic>
        <p:nvPicPr>
          <p:cNvPr id="8" name="Picture 7">
            <a:extLst>
              <a:ext uri="{FF2B5EF4-FFF2-40B4-BE49-F238E27FC236}">
                <a16:creationId xmlns:a16="http://schemas.microsoft.com/office/drawing/2014/main" id="{1F600C93-DF52-4778-9C75-F8A9DDADD4C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01360" y="2924944"/>
            <a:ext cx="2069219" cy="2610344"/>
          </a:xfrm>
          <a:prstGeom prst="rect">
            <a:avLst/>
          </a:prstGeom>
        </p:spPr>
      </p:pic>
      <p:pic>
        <p:nvPicPr>
          <p:cNvPr id="10" name="Picture 9">
            <a:extLst>
              <a:ext uri="{FF2B5EF4-FFF2-40B4-BE49-F238E27FC236}">
                <a16:creationId xmlns:a16="http://schemas.microsoft.com/office/drawing/2014/main" id="{AF639D28-EA4F-4AFB-ADE8-E9B96A6FDDB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65372" y="2924944"/>
            <a:ext cx="1736958" cy="2610344"/>
          </a:xfrm>
          <a:prstGeom prst="rect">
            <a:avLst/>
          </a:prstGeom>
        </p:spPr>
      </p:pic>
      <p:sp>
        <p:nvSpPr>
          <p:cNvPr id="9" name="Title 1"/>
          <p:cNvSpPr>
            <a:spLocks noGrp="1"/>
          </p:cNvSpPr>
          <p:nvPr>
            <p:ph type="title"/>
          </p:nvPr>
        </p:nvSpPr>
        <p:spPr>
          <a:xfrm>
            <a:off x="457198" y="478895"/>
            <a:ext cx="8220075" cy="994306"/>
          </a:xfrm>
        </p:spPr>
        <p:txBody>
          <a:bodyPr/>
          <a:lstStyle/>
          <a:p>
            <a:r>
              <a:rPr lang="en-GB" dirty="0">
                <a:latin typeface="Twinkl" pitchFamily="2" charset="0"/>
              </a:rPr>
              <a:t>Spot the Difference!</a:t>
            </a:r>
          </a:p>
        </p:txBody>
      </p:sp>
    </p:spTree>
    <p:extLst>
      <p:ext uri="{BB962C8B-B14F-4D97-AF65-F5344CB8AC3E}">
        <p14:creationId xmlns:p14="http://schemas.microsoft.com/office/powerpoint/2010/main" val="4261754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More Than Just a Body</a:t>
            </a:r>
          </a:p>
        </p:txBody>
      </p:sp>
      <p:sp>
        <p:nvSpPr>
          <p:cNvPr id="4" name="Rectangle 3"/>
          <p:cNvSpPr/>
          <p:nvPr/>
        </p:nvSpPr>
        <p:spPr>
          <a:xfrm>
            <a:off x="766098" y="1274313"/>
            <a:ext cx="7632701" cy="1754326"/>
          </a:xfrm>
          <a:prstGeom prst="rect">
            <a:avLst/>
          </a:prstGeom>
        </p:spPr>
        <p:txBody>
          <a:bodyPr wrap="square">
            <a:spAutoFit/>
          </a:bodyPr>
          <a:lstStyle/>
          <a:p>
            <a:r>
              <a:rPr lang="en-GB" dirty="0"/>
              <a:t>Who you are – or your identity – is much more than just the way </a:t>
            </a:r>
            <a:br>
              <a:rPr lang="en-GB" dirty="0"/>
            </a:br>
            <a:r>
              <a:rPr lang="en-GB" dirty="0"/>
              <a:t>you look. </a:t>
            </a:r>
          </a:p>
          <a:p>
            <a:endParaRPr lang="en-GB" dirty="0"/>
          </a:p>
          <a:p>
            <a:r>
              <a:rPr lang="en-GB" dirty="0"/>
              <a:t>Who you are is made up of your personality, the things you like doing, the skills you have, your experiences, your accomplishments and many more attributes.</a:t>
            </a:r>
          </a:p>
        </p:txBody>
      </p:sp>
      <p:sp>
        <p:nvSpPr>
          <p:cNvPr id="3" name="Pentagon 2"/>
          <p:cNvSpPr/>
          <p:nvPr/>
        </p:nvSpPr>
        <p:spPr>
          <a:xfrm>
            <a:off x="457198" y="3082234"/>
            <a:ext cx="7282801" cy="432048"/>
          </a:xfrm>
          <a:prstGeom prst="homePlat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 can feel good about who we are for </a:t>
            </a:r>
            <a:r>
              <a:rPr lang="en-GB" b="1" dirty="0"/>
              <a:t>lots </a:t>
            </a:r>
            <a:r>
              <a:rPr lang="en-GB" dirty="0"/>
              <a:t>of different reasons.</a:t>
            </a:r>
          </a:p>
        </p:txBody>
      </p:sp>
      <p:sp>
        <p:nvSpPr>
          <p:cNvPr id="5" name="Rectangle 4"/>
          <p:cNvSpPr/>
          <p:nvPr/>
        </p:nvSpPr>
        <p:spPr>
          <a:xfrm>
            <a:off x="755649" y="3581282"/>
            <a:ext cx="6984350" cy="2336537"/>
          </a:xfrm>
          <a:prstGeom prst="rect">
            <a:avLst/>
          </a:prstGeom>
        </p:spPr>
        <p:txBody>
          <a:bodyPr wrap="square">
            <a:spAutoFit/>
          </a:bodyPr>
          <a:lstStyle/>
          <a:p>
            <a:pPr marL="285750" indent="-285750">
              <a:lnSpc>
                <a:spcPts val="2500"/>
              </a:lnSpc>
              <a:buFont typeface="Arial"/>
              <a:buChar char="•"/>
            </a:pPr>
            <a:r>
              <a:rPr lang="en-GB" dirty="0"/>
              <a:t>What might the people from the first set of images we looked at say about themselves?</a:t>
            </a:r>
          </a:p>
          <a:p>
            <a:pPr marL="285750" indent="-285750">
              <a:lnSpc>
                <a:spcPts val="2500"/>
              </a:lnSpc>
              <a:buFont typeface="Arial"/>
              <a:buChar char="•"/>
            </a:pPr>
            <a:r>
              <a:rPr lang="en-GB" dirty="0"/>
              <a:t>What might they have achieved? </a:t>
            </a:r>
          </a:p>
          <a:p>
            <a:pPr marL="285750" indent="-285750">
              <a:lnSpc>
                <a:spcPts val="2500"/>
              </a:lnSpc>
              <a:buFont typeface="Arial"/>
              <a:buChar char="•"/>
            </a:pPr>
            <a:r>
              <a:rPr lang="en-GB" dirty="0"/>
              <a:t>What might they be good at? </a:t>
            </a:r>
          </a:p>
          <a:p>
            <a:pPr marL="285750" indent="-285750">
              <a:lnSpc>
                <a:spcPts val="2500"/>
              </a:lnSpc>
              <a:buFont typeface="Arial"/>
              <a:buChar char="•"/>
            </a:pPr>
            <a:r>
              <a:rPr lang="en-GB" dirty="0"/>
              <a:t>What might they enjoy doing? </a:t>
            </a:r>
          </a:p>
          <a:p>
            <a:pPr marL="285750" indent="-285750">
              <a:lnSpc>
                <a:spcPts val="2500"/>
              </a:lnSpc>
              <a:buFont typeface="Arial"/>
              <a:buChar char="•"/>
            </a:pPr>
            <a:r>
              <a:rPr lang="en-GB" dirty="0"/>
              <a:t>What positive messages might </a:t>
            </a:r>
            <a:br>
              <a:rPr lang="en-GB" dirty="0"/>
            </a:br>
            <a:r>
              <a:rPr lang="en-GB" dirty="0"/>
              <a:t>they have to share? </a:t>
            </a:r>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76056" y="4389935"/>
            <a:ext cx="3436361" cy="1989170"/>
          </a:xfrm>
          <a:prstGeom prst="rect">
            <a:avLst/>
          </a:prstGeom>
        </p:spPr>
      </p:pic>
      <p:pic>
        <p:nvPicPr>
          <p:cNvPr id="8" name="Whole Clas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2650203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1" y="1473200"/>
            <a:ext cx="2448198" cy="1632929"/>
          </a:xfrm>
          <a:prstGeom prst="rect">
            <a:avLst/>
          </a:prstGeom>
        </p:spPr>
      </p:pic>
      <p:pic>
        <p:nvPicPr>
          <p:cNvPr id="18" name="Picture 1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48458" y="1473200"/>
            <a:ext cx="2449394" cy="1632929"/>
          </a:xfrm>
          <a:prstGeom prst="rect">
            <a:avLst/>
          </a:prstGeom>
        </p:spPr>
      </p:pic>
      <p:pic>
        <p:nvPicPr>
          <p:cNvPr id="19" name="Picture 1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942461" y="1470644"/>
            <a:ext cx="2445889" cy="1635485"/>
          </a:xfrm>
          <a:prstGeom prst="rect">
            <a:avLst/>
          </a:prstGeom>
        </p:spPr>
      </p:pic>
      <p:pic>
        <p:nvPicPr>
          <p:cNvPr id="20" name="Picture 1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349653" y="3761464"/>
            <a:ext cx="2448199" cy="1632133"/>
          </a:xfrm>
          <a:prstGeom prst="rect">
            <a:avLst/>
          </a:prstGeom>
        </p:spPr>
      </p:pic>
      <p:pic>
        <p:nvPicPr>
          <p:cNvPr id="21" name="Picture 2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942646" y="3761463"/>
            <a:ext cx="2445704" cy="1630241"/>
          </a:xfrm>
          <a:prstGeom prst="rect">
            <a:avLst/>
          </a:prstGeom>
        </p:spPr>
      </p:pic>
      <p:pic>
        <p:nvPicPr>
          <p:cNvPr id="22" name="Picture 21">
            <a:extLst>
              <a:ext uri="{FF2B5EF4-FFF2-40B4-BE49-F238E27FC236}">
                <a16:creationId xmlns:a16="http://schemas.microsoft.com/office/drawing/2014/main" id="{C7A50D04-F4F5-467E-9115-26B7589BD6A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56562" y="3752877"/>
            <a:ext cx="2446375" cy="1630916"/>
          </a:xfrm>
          <a:prstGeom prst="rect">
            <a:avLst/>
          </a:prstGeom>
        </p:spPr>
      </p:pic>
      <p:sp>
        <p:nvSpPr>
          <p:cNvPr id="2" name="Title 1"/>
          <p:cNvSpPr>
            <a:spLocks noGrp="1"/>
          </p:cNvSpPr>
          <p:nvPr>
            <p:ph type="title"/>
          </p:nvPr>
        </p:nvSpPr>
        <p:spPr/>
        <p:txBody>
          <a:bodyPr/>
          <a:lstStyle/>
          <a:p>
            <a:r>
              <a:rPr lang="en-GB" dirty="0">
                <a:latin typeface="Twinkl" pitchFamily="2" charset="0"/>
              </a:rPr>
              <a:t>More Than Just a Body</a:t>
            </a:r>
          </a:p>
        </p:txBody>
      </p:sp>
      <p:pic>
        <p:nvPicPr>
          <p:cNvPr id="16" name="Picture 1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452320" y="4492717"/>
            <a:ext cx="1195187" cy="2365283"/>
          </a:xfrm>
          <a:prstGeom prst="rect">
            <a:avLst/>
          </a:prstGeom>
        </p:spPr>
      </p:pic>
      <p:sp>
        <p:nvSpPr>
          <p:cNvPr id="13"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None/>
            </a:pP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rPr>
              <a:t>‘</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hlinkClick r:id="rId9"/>
              </a:rPr>
              <a:t>Good For Her</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rPr>
              <a:t>’ by </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hlinkClick r:id="rId9"/>
              </a:rPr>
              <a:t>Tony Alter</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rPr>
              <a:t>. ‘</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hlinkClick r:id="rId10"/>
              </a:rPr>
              <a:t>Sumo wrestler in Japan</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rPr>
              <a:t>’ by </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hlinkClick r:id="rId11"/>
              </a:rPr>
              <a:t>Nakatani </a:t>
            </a:r>
            <a:r>
              <a:rPr lang="en-GB" altLang="en-US" sz="500" dirty="0" err="1">
                <a:solidFill>
                  <a:schemeClr val="tx1"/>
                </a:solidFill>
                <a:latin typeface="Tuffy-TTF" panose="020B0603060100000000" pitchFamily="34" charset="0"/>
                <a:ea typeface="Tuffy" panose="020B0603060100000000" pitchFamily="34" charset="0"/>
                <a:cs typeface="Arial" panose="020B0604020202020204" pitchFamily="34" charset="0"/>
                <a:hlinkClick r:id="rId11"/>
              </a:rPr>
              <a:t>YOshifumiis</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rPr>
              <a:t> are licensed under </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hlinkClick r:id="rId12"/>
              </a:rPr>
              <a:t>CC BY 2.0</a:t>
            </a:r>
            <a:r>
              <a:rPr lang="en-GB" altLang="en-US" sz="500" dirty="0">
                <a:solidFill>
                  <a:schemeClr val="tx1"/>
                </a:solidFill>
                <a:latin typeface="Tuffy-TTF" panose="020B0603060100000000" pitchFamily="34" charset="0"/>
                <a:ea typeface="Tuffy" panose="020B0603060100000000" pitchFamily="34" charset="0"/>
                <a:cs typeface="Arial" panose="020B0604020202020204" pitchFamily="34" charset="0"/>
              </a:rPr>
              <a:t>.  </a:t>
            </a:r>
          </a:p>
        </p:txBody>
      </p:sp>
      <p:pic>
        <p:nvPicPr>
          <p:cNvPr id="14" name="Whole Class"/>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439265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56358" y="4492717"/>
            <a:ext cx="1146027" cy="2363745"/>
          </a:xfrm>
          <a:prstGeom prst="rect">
            <a:avLst/>
          </a:prstGeom>
        </p:spPr>
      </p:pic>
      <p:pic>
        <p:nvPicPr>
          <p:cNvPr id="12" name="Whole Clas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5" name="Title 1"/>
          <p:cNvSpPr>
            <a:spLocks noGrp="1"/>
          </p:cNvSpPr>
          <p:nvPr>
            <p:ph type="title"/>
          </p:nvPr>
        </p:nvSpPr>
        <p:spPr>
          <a:xfrm>
            <a:off x="457198" y="478895"/>
            <a:ext cx="8220075" cy="994306"/>
          </a:xfrm>
        </p:spPr>
        <p:txBody>
          <a:bodyPr/>
          <a:lstStyle/>
          <a:p>
            <a:r>
              <a:rPr lang="en-GB" dirty="0">
                <a:latin typeface="Twinkl" pitchFamily="2" charset="0"/>
              </a:rPr>
              <a:t>More Than Just a Body</a:t>
            </a:r>
          </a:p>
        </p:txBody>
      </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84487" y="1542073"/>
            <a:ext cx="1626472" cy="2439708"/>
          </a:xfrm>
          <a:prstGeom prst="rect">
            <a:avLst/>
          </a:prstGeom>
        </p:spPr>
      </p:pic>
      <p:pic>
        <p:nvPicPr>
          <p:cNvPr id="13" name="Picture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61878" y="1556341"/>
            <a:ext cx="1626472" cy="2437271"/>
          </a:xfrm>
          <a:prstGeom prst="rect">
            <a:avLst/>
          </a:prstGeom>
        </p:spPr>
      </p:pic>
      <p:pic>
        <p:nvPicPr>
          <p:cNvPr id="14" name="Picture 1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132556" y="1553904"/>
            <a:ext cx="1626472" cy="2439709"/>
          </a:xfrm>
          <a:prstGeom prst="rect">
            <a:avLst/>
          </a:prstGeom>
        </p:spPr>
      </p:pic>
      <p:pic>
        <p:nvPicPr>
          <p:cNvPr id="23" name="Picture 2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238844" y="1555654"/>
            <a:ext cx="1625306" cy="2437959"/>
          </a:xfrm>
          <a:prstGeom prst="rect">
            <a:avLst/>
          </a:prstGeom>
        </p:spPr>
      </p:pic>
      <p:pic>
        <p:nvPicPr>
          <p:cNvPr id="24" name="Picture 23"/>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039293" y="4427116"/>
            <a:ext cx="2446375" cy="1632929"/>
          </a:xfrm>
          <a:prstGeom prst="rect">
            <a:avLst/>
          </a:prstGeom>
        </p:spPr>
      </p:pic>
      <p:pic>
        <p:nvPicPr>
          <p:cNvPr id="25" name="Picture 24"/>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692651" y="4427116"/>
            <a:ext cx="2449393" cy="1632929"/>
          </a:xfrm>
          <a:prstGeom prst="rect">
            <a:avLst/>
          </a:prstGeom>
        </p:spPr>
      </p:pic>
    </p:spTree>
    <p:extLst>
      <p:ext uri="{BB962C8B-B14F-4D97-AF65-F5344CB8AC3E}">
        <p14:creationId xmlns:p14="http://schemas.microsoft.com/office/powerpoint/2010/main" val="2157440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up)">
                                      <p:cBhvr>
                                        <p:cTn id="7" dur="500"/>
                                        <p:tgtEl>
                                          <p:spTgt spid="23"/>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up)">
                                      <p:cBhvr>
                                        <p:cTn id="11" dur="500"/>
                                        <p:tgtEl>
                                          <p:spTgt spid="14"/>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up)">
                                      <p:cBhvr>
                                        <p:cTn id="15" dur="500"/>
                                        <p:tgtEl>
                                          <p:spTgt spid="11"/>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down)">
                                      <p:cBhvr>
                                        <p:cTn id="23" dur="500"/>
                                        <p:tgtEl>
                                          <p:spTgt spid="24"/>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wipe(down)">
                                      <p:cBhvr>
                                        <p:cTn id="2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4716016" y="2909386"/>
            <a:ext cx="1577281" cy="1569992"/>
            <a:chOff x="6574042" y="4512842"/>
            <a:chExt cx="1577281" cy="1569992"/>
          </a:xfrm>
        </p:grpSpPr>
        <p:sp>
          <p:nvSpPr>
            <p:cNvPr id="7" name="Oval 6">
              <a:hlinkClick r:id="rId2" action="ppaction://hlinksldjump"/>
            </p:cNvPr>
            <p:cNvSpPr/>
            <p:nvPr/>
          </p:nvSpPr>
          <p:spPr>
            <a:xfrm>
              <a:off x="6574042" y="4512842"/>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8" name="Rectangle 7">
              <a:hlinkClick r:id="rId2" action="ppaction://hlinksldjump"/>
            </p:cNvPr>
            <p:cNvSpPr/>
            <p:nvPr/>
          </p:nvSpPr>
          <p:spPr>
            <a:xfrm>
              <a:off x="6581331" y="5184718"/>
              <a:ext cx="1569992" cy="246221"/>
            </a:xfrm>
            <a:prstGeom prst="rect">
              <a:avLst/>
            </a:prstGeom>
          </p:spPr>
          <p:txBody>
            <a:bodyPr wrap="square" lIns="0" tIns="0" rIns="0" bIns="0">
              <a:spAutoFit/>
            </a:bodyPr>
            <a:lstStyle/>
            <a:p>
              <a:pPr algn="ctr"/>
              <a:r>
                <a:rPr lang="en-GB" sz="1600" b="1" dirty="0">
                  <a:solidFill>
                    <a:schemeClr val="bg1"/>
                  </a:solidFill>
                </a:rPr>
                <a:t>Reflecting </a:t>
              </a:r>
            </a:p>
          </p:txBody>
        </p:sp>
      </p:grpSp>
      <p:grpSp>
        <p:nvGrpSpPr>
          <p:cNvPr id="3" name="Group 2"/>
          <p:cNvGrpSpPr/>
          <p:nvPr/>
        </p:nvGrpSpPr>
        <p:grpSpPr>
          <a:xfrm>
            <a:off x="2837197" y="2919376"/>
            <a:ext cx="1569992" cy="1569992"/>
            <a:chOff x="4788025" y="4522833"/>
            <a:chExt cx="1569992" cy="1569992"/>
          </a:xfrm>
        </p:grpSpPr>
        <p:sp>
          <p:nvSpPr>
            <p:cNvPr id="4" name="Oval 3">
              <a:hlinkClick r:id="rId3" action="ppaction://hlinksldjump"/>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5" name="Rectangle 4">
              <a:hlinkClick r:id="rId3" action="ppaction://hlinksldjump"/>
            </p:cNvPr>
            <p:cNvSpPr/>
            <p:nvPr/>
          </p:nvSpPr>
          <p:spPr>
            <a:xfrm>
              <a:off x="4788025" y="5184718"/>
              <a:ext cx="1569992" cy="246221"/>
            </a:xfrm>
            <a:prstGeom prst="rect">
              <a:avLst/>
            </a:prstGeom>
          </p:spPr>
          <p:txBody>
            <a:bodyPr wrap="square" lIns="0" tIns="0" rIns="0" bIns="0">
              <a:spAutoFit/>
            </a:bodyPr>
            <a:lstStyle/>
            <a:p>
              <a:pPr algn="ctr"/>
              <a:r>
                <a:rPr lang="en-GB" sz="1600" b="1" dirty="0">
                  <a:solidFill>
                    <a:schemeClr val="bg1"/>
                  </a:solidFill>
                </a:rPr>
                <a:t>Consolidating</a:t>
              </a:r>
            </a:p>
          </p:txBody>
        </p:sp>
      </p:grpSp>
      <p:sp>
        <p:nvSpPr>
          <p:cNvPr id="10" name="Rectangle 9"/>
          <p:cNvSpPr/>
          <p:nvPr/>
        </p:nvSpPr>
        <p:spPr>
          <a:xfrm>
            <a:off x="3174065" y="1473201"/>
            <a:ext cx="2786340" cy="369332"/>
          </a:xfrm>
          <a:prstGeom prst="rect">
            <a:avLst/>
          </a:prstGeom>
        </p:spPr>
        <p:txBody>
          <a:bodyPr wrap="none">
            <a:spAutoFit/>
          </a:bodyPr>
          <a:lstStyle/>
          <a:p>
            <a:r>
              <a:rPr lang="en-GB" dirty="0"/>
              <a:t>So, what have we learnt?</a:t>
            </a:r>
          </a:p>
        </p:txBody>
      </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27717" y="1988840"/>
            <a:ext cx="2792883" cy="4924324"/>
          </a:xfrm>
          <a:prstGeom prst="rect">
            <a:avLst/>
          </a:prstGeom>
        </p:spPr>
      </p:pic>
      <p:pic>
        <p:nvPicPr>
          <p:cNvPr id="12" name="Picture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3568" y="2045593"/>
            <a:ext cx="2359970" cy="4867571"/>
          </a:xfrm>
          <a:prstGeom prst="rect">
            <a:avLst/>
          </a:prstGeom>
        </p:spPr>
      </p:pic>
      <p:sp>
        <p:nvSpPr>
          <p:cNvPr id="13" name="Title 1"/>
          <p:cNvSpPr>
            <a:spLocks noGrp="1"/>
          </p:cNvSpPr>
          <p:nvPr>
            <p:ph type="title"/>
          </p:nvPr>
        </p:nvSpPr>
        <p:spPr>
          <a:xfrm>
            <a:off x="457198" y="478895"/>
            <a:ext cx="8220075" cy="994306"/>
          </a:xfrm>
        </p:spPr>
        <p:txBody>
          <a:bodyPr/>
          <a:lstStyle/>
          <a:p>
            <a:r>
              <a:rPr lang="en-GB" dirty="0">
                <a:latin typeface="Twinkl" pitchFamily="2" charset="0"/>
              </a:rPr>
              <a:t>More Than Just a Body</a:t>
            </a:r>
          </a:p>
        </p:txBody>
      </p:sp>
    </p:spTree>
    <p:extLst>
      <p:ext uri="{BB962C8B-B14F-4D97-AF65-F5344CB8AC3E}">
        <p14:creationId xmlns:p14="http://schemas.microsoft.com/office/powerpoint/2010/main" val="33494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53"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500" fill="hold"/>
                                        <p:tgtEl>
                                          <p:spTgt spid="3"/>
                                        </p:tgtEl>
                                        <p:attrNameLst>
                                          <p:attrName>ppt_w</p:attrName>
                                        </p:attrNameLst>
                                      </p:cBhvr>
                                      <p:tavLst>
                                        <p:tav tm="0">
                                          <p:val>
                                            <p:fltVal val="0"/>
                                          </p:val>
                                        </p:tav>
                                        <p:tav tm="100000">
                                          <p:val>
                                            <p:strVal val="#ppt_w"/>
                                          </p:val>
                                        </p:tav>
                                      </p:tavLst>
                                    </p:anim>
                                    <p:anim calcmode="lin" valueType="num">
                                      <p:cBhvr>
                                        <p:cTn id="10" dur="500" fill="hold"/>
                                        <p:tgtEl>
                                          <p:spTgt spid="3"/>
                                        </p:tgtEl>
                                        <p:attrNameLst>
                                          <p:attrName>ppt_h</p:attrName>
                                        </p:attrNameLst>
                                      </p:cBhvr>
                                      <p:tavLst>
                                        <p:tav tm="0">
                                          <p:val>
                                            <p:fltVal val="0"/>
                                          </p:val>
                                        </p:tav>
                                        <p:tav tm="100000">
                                          <p:val>
                                            <p:strVal val="#ppt_h"/>
                                          </p:val>
                                        </p:tav>
                                      </p:tavLst>
                                    </p:anim>
                                    <p:animEffect transition="in" filter="fade">
                                      <p:cBhvr>
                                        <p:cTn id="11" dur="500"/>
                                        <p:tgtEl>
                                          <p:spTgt spid="3"/>
                                        </p:tgtEl>
                                      </p:cBhvr>
                                    </p:animEffect>
                                  </p:childTnLst>
                                </p:cTn>
                              </p:par>
                              <p:par>
                                <p:cTn id="12" presetID="5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788024" y="1537906"/>
            <a:ext cx="3600327" cy="4554919"/>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 name="Title 1"/>
          <p:cNvSpPr>
            <a:spLocks noGrp="1"/>
          </p:cNvSpPr>
          <p:nvPr>
            <p:ph type="title"/>
          </p:nvPr>
        </p:nvSpPr>
        <p:spPr/>
        <p:txBody>
          <a:bodyPr/>
          <a:lstStyle/>
          <a:p>
            <a:pPr algn="ctr"/>
            <a:r>
              <a:rPr lang="en-GB" sz="3600" dirty="0">
                <a:latin typeface="Twinkl" pitchFamily="2" charset="0"/>
              </a:rPr>
              <a:t>This Is Me!</a:t>
            </a:r>
            <a:endParaRPr lang="en-GB" sz="3800" dirty="0">
              <a:latin typeface="Twinkl" pitchFamily="2" charset="0"/>
            </a:endParaRPr>
          </a:p>
        </p:txBody>
      </p:sp>
      <p:sp>
        <p:nvSpPr>
          <p:cNvPr id="3" name="Rectangle 2"/>
          <p:cNvSpPr/>
          <p:nvPr/>
        </p:nvSpPr>
        <p:spPr>
          <a:xfrm>
            <a:off x="755650" y="2034659"/>
            <a:ext cx="4032374" cy="3954929"/>
          </a:xfrm>
          <a:prstGeom prst="rect">
            <a:avLst/>
          </a:prstGeom>
        </p:spPr>
        <p:txBody>
          <a:bodyPr wrap="square">
            <a:spAutoFit/>
          </a:bodyPr>
          <a:lstStyle/>
          <a:p>
            <a:pPr marL="285750" indent="-285750">
              <a:lnSpc>
                <a:spcPts val="2500"/>
              </a:lnSpc>
              <a:buFont typeface="Arial" panose="020B0604020202020204" pitchFamily="34" charset="0"/>
              <a:buChar char="•"/>
            </a:pPr>
            <a:r>
              <a:rPr lang="en-GB" dirty="0"/>
              <a:t>Who are you? </a:t>
            </a:r>
          </a:p>
          <a:p>
            <a:pPr marL="285750" indent="-285750">
              <a:lnSpc>
                <a:spcPts val="2500"/>
              </a:lnSpc>
              <a:buFont typeface="Arial" panose="020B0604020202020204" pitchFamily="34" charset="0"/>
              <a:buChar char="•"/>
            </a:pPr>
            <a:r>
              <a:rPr lang="en-GB" dirty="0"/>
              <a:t>What do you like doing? </a:t>
            </a:r>
          </a:p>
          <a:p>
            <a:pPr marL="285750" indent="-285750">
              <a:lnSpc>
                <a:spcPts val="2500"/>
              </a:lnSpc>
              <a:buFont typeface="Arial" panose="020B0604020202020204" pitchFamily="34" charset="0"/>
              <a:buChar char="•"/>
            </a:pPr>
            <a:r>
              <a:rPr lang="en-GB" dirty="0"/>
              <a:t>What are you good at? </a:t>
            </a:r>
          </a:p>
          <a:p>
            <a:pPr marL="285750" indent="-285750">
              <a:lnSpc>
                <a:spcPts val="2500"/>
              </a:lnSpc>
              <a:buFont typeface="Arial" panose="020B0604020202020204" pitchFamily="34" charset="0"/>
              <a:buChar char="•"/>
            </a:pPr>
            <a:r>
              <a:rPr lang="en-GB" dirty="0"/>
              <a:t>What are your dreams or goals for </a:t>
            </a:r>
            <a:br>
              <a:rPr lang="en-GB" dirty="0"/>
            </a:br>
            <a:r>
              <a:rPr lang="en-GB" dirty="0"/>
              <a:t>the future? </a:t>
            </a:r>
          </a:p>
          <a:p>
            <a:pPr marL="285750" indent="-285750">
              <a:lnSpc>
                <a:spcPts val="2500"/>
              </a:lnSpc>
              <a:buFont typeface="Arial" panose="020B0604020202020204" pitchFamily="34" charset="0"/>
              <a:buChar char="•"/>
            </a:pPr>
            <a:r>
              <a:rPr lang="en-GB" dirty="0"/>
              <a:t>What are you proud of? </a:t>
            </a:r>
          </a:p>
          <a:p>
            <a:endParaRPr lang="en-GB" dirty="0"/>
          </a:p>
          <a:p>
            <a:r>
              <a:rPr lang="en-GB" dirty="0"/>
              <a:t>Is the way you look the most important part of who you are?</a:t>
            </a:r>
          </a:p>
          <a:p>
            <a:endParaRPr lang="en-GB" dirty="0"/>
          </a:p>
          <a:p>
            <a:r>
              <a:rPr lang="en-GB" dirty="0"/>
              <a:t>Add comments about the person you are and what you are proud of in the speech bubbles on the activity sheet.</a:t>
            </a:r>
          </a:p>
        </p:txBody>
      </p:sp>
      <p:pic>
        <p:nvPicPr>
          <p:cNvPr id="10" name="Individual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7" name="Pentagon 6"/>
          <p:cNvSpPr/>
          <p:nvPr/>
        </p:nvSpPr>
        <p:spPr>
          <a:xfrm>
            <a:off x="457199" y="1537906"/>
            <a:ext cx="4258818" cy="432048"/>
          </a:xfrm>
          <a:prstGeom prst="homePlate">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rIns="72000" rtlCol="0" anchor="ctr"/>
          <a:lstStyle/>
          <a:p>
            <a:r>
              <a:rPr lang="en-GB" dirty="0"/>
              <a:t>How would you describe yourself?</a:t>
            </a: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00997" y="1684926"/>
            <a:ext cx="3374380" cy="2385537"/>
          </a:xfrm>
          <a:prstGeom prst="rect">
            <a:avLst/>
          </a:prstGeom>
          <a:ln>
            <a:solidFill>
              <a:schemeClr val="tx1"/>
            </a:solidFill>
          </a:ln>
        </p:spPr>
      </p:pic>
      <p:pic>
        <p:nvPicPr>
          <p:cNvPr id="5" name="Picture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788024" y="4012122"/>
            <a:ext cx="3600326" cy="2081173"/>
          </a:xfrm>
          <a:prstGeom prst="rect">
            <a:avLst/>
          </a:prstGeom>
        </p:spPr>
      </p:pic>
    </p:spTree>
    <p:extLst>
      <p:ext uri="{BB962C8B-B14F-4D97-AF65-F5344CB8AC3E}">
        <p14:creationId xmlns:p14="http://schemas.microsoft.com/office/powerpoint/2010/main" val="4053220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461962" y="631295"/>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latin typeface="Twinkl" pitchFamily="2" charset="0"/>
              </a:rPr>
              <a:t>Something I Like about You</a:t>
            </a:r>
          </a:p>
        </p:txBody>
      </p:sp>
      <p:sp>
        <p:nvSpPr>
          <p:cNvPr id="10" name="Rectangle 9"/>
          <p:cNvSpPr/>
          <p:nvPr/>
        </p:nvSpPr>
        <p:spPr>
          <a:xfrm>
            <a:off x="755650" y="1625602"/>
            <a:ext cx="7632701" cy="4467224"/>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 name="Rectangle 2"/>
          <p:cNvSpPr/>
          <p:nvPr/>
        </p:nvSpPr>
        <p:spPr>
          <a:xfrm>
            <a:off x="827658" y="1772345"/>
            <a:ext cx="5040486" cy="4247317"/>
          </a:xfrm>
          <a:prstGeom prst="rect">
            <a:avLst/>
          </a:prstGeom>
        </p:spPr>
        <p:txBody>
          <a:bodyPr wrap="square">
            <a:spAutoFit/>
          </a:bodyPr>
          <a:lstStyle/>
          <a:p>
            <a:r>
              <a:rPr lang="en-GB" dirty="0"/>
              <a:t>As a class, we are going to play a game, called ‘Something I Like about You’.</a:t>
            </a:r>
          </a:p>
          <a:p>
            <a:endParaRPr lang="en-GB" dirty="0"/>
          </a:p>
          <a:p>
            <a:r>
              <a:rPr lang="en-GB" dirty="0"/>
              <a:t>Think about the person sitting next to you. We are going to take turns to pay the person next to us a compliment. When it is your turn, tell the person next to you something you like about them.</a:t>
            </a:r>
          </a:p>
          <a:p>
            <a:endParaRPr lang="en-GB" dirty="0"/>
          </a:p>
          <a:p>
            <a:r>
              <a:rPr lang="en-GB" dirty="0"/>
              <a:t>Paying others compliments can help them to have a more positive body image of themselves.</a:t>
            </a:r>
          </a:p>
          <a:p>
            <a:endParaRPr lang="en-GB" dirty="0"/>
          </a:p>
          <a:p>
            <a:r>
              <a:rPr lang="en-GB" dirty="0"/>
              <a:t>Your compliment could be about their appearance, but it could be about their personality, skills, talents or achievements.</a:t>
            </a:r>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52120" y="1495295"/>
            <a:ext cx="3406878" cy="4886033"/>
          </a:xfrm>
          <a:prstGeom prst="rect">
            <a:avLst/>
          </a:prstGeom>
        </p:spPr>
      </p:pic>
      <p:pic>
        <p:nvPicPr>
          <p:cNvPr id="13" name="Whole Clas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93881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4" name="Rectangular Callout 3"/>
          <p:cNvSpPr/>
          <p:nvPr/>
        </p:nvSpPr>
        <p:spPr>
          <a:xfrm>
            <a:off x="2411760" y="1868122"/>
            <a:ext cx="2022225" cy="1363594"/>
          </a:xfrm>
          <a:prstGeom prst="wedgeRectCallout">
            <a:avLst>
              <a:gd name="adj1" fmla="val -31113"/>
              <a:gd name="adj2" fmla="val 106143"/>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solidFill>
                  <a:schemeClr val="tx1"/>
                </a:solidFill>
              </a:rPr>
              <a:t>Is there an ideal kind of body?</a:t>
            </a:r>
          </a:p>
        </p:txBody>
      </p:sp>
      <p:sp>
        <p:nvSpPr>
          <p:cNvPr id="12" name="Rectangular Callout 11"/>
          <p:cNvSpPr/>
          <p:nvPr/>
        </p:nvSpPr>
        <p:spPr>
          <a:xfrm>
            <a:off x="4716016" y="1868122"/>
            <a:ext cx="2736304" cy="1363594"/>
          </a:xfrm>
          <a:prstGeom prst="wedgeRectCallout">
            <a:avLst>
              <a:gd name="adj1" fmla="val -6755"/>
              <a:gd name="adj2" fmla="val 105929"/>
            </a:avLst>
          </a:prstGeom>
          <a:solidFill>
            <a:schemeClr val="bg1"/>
          </a:solidFill>
          <a:ln w="28575">
            <a:solidFill>
              <a:srgbClr val="6ABB83"/>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08000" bIns="108000" rtlCol="0" anchor="ctr"/>
          <a:lstStyle/>
          <a:p>
            <a:r>
              <a:rPr lang="en-GB" dirty="0">
                <a:solidFill>
                  <a:schemeClr val="tx1"/>
                </a:solidFill>
              </a:rPr>
              <a:t>What information can affect how we think and feel about ourselves and our bodies?</a:t>
            </a:r>
          </a:p>
        </p:txBody>
      </p:sp>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2185" y="3131853"/>
            <a:ext cx="2709806" cy="3726147"/>
          </a:xfrm>
          <a:prstGeom prst="rect">
            <a:avLst/>
          </a:prstGeom>
        </p:spPr>
      </p:pic>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30966" y="3131852"/>
            <a:ext cx="2821651" cy="3722294"/>
          </a:xfrm>
          <a:prstGeom prst="rect">
            <a:avLst/>
          </a:prstGeom>
        </p:spPr>
      </p:pic>
      <p:sp>
        <p:nvSpPr>
          <p:cNvPr id="9" name="Title 1"/>
          <p:cNvSpPr>
            <a:spLocks noGrp="1"/>
          </p:cNvSpPr>
          <p:nvPr>
            <p:ph type="title"/>
          </p:nvPr>
        </p:nvSpPr>
        <p:spPr>
          <a:xfrm>
            <a:off x="457198" y="478895"/>
            <a:ext cx="8220075" cy="994306"/>
          </a:xfrm>
        </p:spPr>
        <p:txBody>
          <a:bodyPr/>
          <a:lstStyle/>
          <a:p>
            <a:r>
              <a:rPr lang="en-GB" dirty="0">
                <a:latin typeface="Twinkl" pitchFamily="2" charset="0"/>
              </a:rPr>
              <a:t>The Big Questions </a:t>
            </a:r>
          </a:p>
        </p:txBody>
      </p:sp>
    </p:spTree>
    <p:extLst>
      <p:ext uri="{BB962C8B-B14F-4D97-AF65-F5344CB8AC3E}">
        <p14:creationId xmlns:p14="http://schemas.microsoft.com/office/powerpoint/2010/main" val="1672617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recognise that many things affect the way we feel about ourselves and I understand that there is no such thing as an ideal body.</a:t>
            </a:r>
          </a:p>
        </p:txBody>
      </p:sp>
      <p:sp>
        <p:nvSpPr>
          <p:cNvPr id="20" name="Content Placeholder 15"/>
          <p:cNvSpPr txBox="1">
            <a:spLocks/>
          </p:cNvSpPr>
          <p:nvPr/>
        </p:nvSpPr>
        <p:spPr>
          <a:xfrm>
            <a:off x="628650" y="3466802"/>
            <a:ext cx="7886700" cy="1762397"/>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understand the term ‘body image’. </a:t>
            </a:r>
          </a:p>
          <a:p>
            <a:r>
              <a:rPr lang="en-GB" dirty="0">
                <a:latin typeface="Twinkl" pitchFamily="50" charset="0"/>
              </a:rPr>
              <a:t>I can name some things that affect the way we see ourselves.</a:t>
            </a:r>
          </a:p>
          <a:p>
            <a:r>
              <a:rPr lang="en-GB" dirty="0">
                <a:latin typeface="Twinkl" pitchFamily="50" charset="0"/>
              </a:rPr>
              <a:t>I appreciate that people have different bodies and can look very different from one another.</a:t>
            </a:r>
          </a:p>
        </p:txBody>
      </p:sp>
    </p:spTree>
    <p:extLst>
      <p:ext uri="{BB962C8B-B14F-4D97-AF65-F5344CB8AC3E}">
        <p14:creationId xmlns:p14="http://schemas.microsoft.com/office/powerpoint/2010/main" val="26736722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pptx" id="{872A759C-8F28-436B-A9AA-D61559454DA0}" vid="{1DAAD91C-0CDD-4FF8-BAE3-95F9B517A54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1076</TotalTime>
  <Words>1318</Words>
  <Application>Microsoft Office PowerPoint</Application>
  <PresentationFormat>On-screen Show (4:3)</PresentationFormat>
  <Paragraphs>123</Paragraphs>
  <Slides>34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Tuffy-TTF</vt:lpstr>
      <vt:lpstr>Calibri</vt:lpstr>
      <vt:lpstr>Arial</vt:lpstr>
      <vt:lpstr>Tuffy</vt:lpstr>
      <vt:lpstr>Sassoon Infant Rg</vt:lpstr>
      <vt:lpstr>Twinkl</vt:lpstr>
      <vt:lpstr>Office Theme</vt:lpstr>
      <vt:lpstr>PowerPoint Presentation</vt:lpstr>
      <vt:lpstr>PowerPoint Presentation</vt:lpstr>
      <vt:lpstr>PowerPoint Presentation</vt:lpstr>
      <vt:lpstr>The Big Questions</vt:lpstr>
      <vt:lpstr>The Big Questions </vt:lpstr>
      <vt:lpstr>Reconnecting</vt:lpstr>
      <vt:lpstr>Every Body!</vt:lpstr>
      <vt:lpstr>Every Body!</vt:lpstr>
      <vt:lpstr>Every Body!</vt:lpstr>
      <vt:lpstr>Exploring</vt:lpstr>
      <vt:lpstr>Body Image</vt:lpstr>
      <vt:lpstr>Body Image</vt:lpstr>
      <vt:lpstr>Body Image</vt:lpstr>
      <vt:lpstr>Body Image</vt:lpstr>
      <vt:lpstr>Body Image</vt:lpstr>
      <vt:lpstr>Body Image</vt:lpstr>
      <vt:lpstr>Spot the Difference!</vt:lpstr>
      <vt:lpstr>Spot the Difference!</vt:lpstr>
      <vt:lpstr>Spot the Difference!</vt:lpstr>
      <vt:lpstr>Spot the Difference!</vt:lpstr>
      <vt:lpstr>Spot the Difference!</vt:lpstr>
      <vt:lpstr>Spot the Difference!</vt:lpstr>
      <vt:lpstr>More Than Just a Body</vt:lpstr>
      <vt:lpstr>More Than Just a Body</vt:lpstr>
      <vt:lpstr>More Than Just a Body</vt:lpstr>
      <vt:lpstr>More Than Just a Body</vt:lpstr>
      <vt:lpstr>Consolidating</vt:lpstr>
      <vt:lpstr>This Is Me!</vt:lpstr>
      <vt:lpstr>Reflecting</vt:lpstr>
      <vt:lpstr>PowerPoint Presentation</vt:lpstr>
      <vt:lpstr>The Big Questions</vt:lpstr>
      <vt:lpstr>The Big Questions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Hayward</dc:creator>
  <cp:lastModifiedBy>James Brown</cp:lastModifiedBy>
  <cp:revision>132</cp:revision>
  <dcterms:created xsi:type="dcterms:W3CDTF">2018-06-11T10:13:34Z</dcterms:created>
  <dcterms:modified xsi:type="dcterms:W3CDTF">2021-07-16T13:56:06Z</dcterms:modified>
</cp:coreProperties>
</file>